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17"/>
  </p:notesMasterIdLst>
  <p:sldIdLst>
    <p:sldId id="8992" r:id="rId5"/>
    <p:sldId id="266" r:id="rId6"/>
    <p:sldId id="9002" r:id="rId7"/>
    <p:sldId id="9003" r:id="rId8"/>
    <p:sldId id="9004" r:id="rId9"/>
    <p:sldId id="9006" r:id="rId10"/>
    <p:sldId id="9005" r:id="rId11"/>
    <p:sldId id="8994" r:id="rId12"/>
    <p:sldId id="9007" r:id="rId13"/>
    <p:sldId id="9008" r:id="rId14"/>
    <p:sldId id="9009" r:id="rId15"/>
    <p:sldId id="9000" r:id="rId16"/>
  </p:sldIdLst>
  <p:sldSz cx="17068800" cy="960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FE841"/>
    <a:srgbClr val="00B0F0"/>
    <a:srgbClr val="EA4995"/>
    <a:srgbClr val="E5E72E"/>
    <a:srgbClr val="FF9832"/>
    <a:srgbClr val="7CC2E0"/>
    <a:srgbClr val="048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6B4375-8C66-4458-8486-27C97504CEAA}" v="278" dt="2024-10-28T11:44:50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66" autoAdjust="0"/>
    <p:restoredTop sz="94660"/>
  </p:normalViewPr>
  <p:slideViewPr>
    <p:cSldViewPr snapToGrid="0">
      <p:cViewPr>
        <p:scale>
          <a:sx n="75" d="100"/>
          <a:sy n="75" d="100"/>
        </p:scale>
        <p:origin x="113" y="-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3B54F-FC19-4C3F-ACB4-E7D769B14EC2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1A4608-CD74-49F0-9241-C9E09EE2BFB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3794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181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1243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129658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6881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3337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3351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1A4608-CD74-49F0-9241-C9E09EE2BFB1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3362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3600" y="1571308"/>
            <a:ext cx="12801600" cy="3342640"/>
          </a:xfrm>
        </p:spPr>
        <p:txBody>
          <a:bodyPr anchor="b"/>
          <a:lstStyle>
            <a:lvl1pPr algn="ctr">
              <a:defRPr sz="8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5042853"/>
            <a:ext cx="12801600" cy="2318067"/>
          </a:xfrm>
        </p:spPr>
        <p:txBody>
          <a:bodyPr/>
          <a:lstStyle>
            <a:lvl1pPr marL="0" indent="0" algn="ctr">
              <a:buNone/>
              <a:defRPr sz="3360"/>
            </a:lvl1pPr>
            <a:lvl2pPr marL="640080" indent="0" algn="ctr">
              <a:buNone/>
              <a:defRPr sz="2800"/>
            </a:lvl2pPr>
            <a:lvl3pPr marL="1280160" indent="0" algn="ctr">
              <a:buNone/>
              <a:defRPr sz="2520"/>
            </a:lvl3pPr>
            <a:lvl4pPr marL="1920240" indent="0" algn="ctr">
              <a:buNone/>
              <a:defRPr sz="2240"/>
            </a:lvl4pPr>
            <a:lvl5pPr marL="2560320" indent="0" algn="ctr">
              <a:buNone/>
              <a:defRPr sz="2240"/>
            </a:lvl5pPr>
            <a:lvl6pPr marL="3200400" indent="0" algn="ctr">
              <a:buNone/>
              <a:defRPr sz="2240"/>
            </a:lvl6pPr>
            <a:lvl7pPr marL="3840480" indent="0" algn="ctr">
              <a:buNone/>
              <a:defRPr sz="2240"/>
            </a:lvl7pPr>
            <a:lvl8pPr marL="4480560" indent="0" algn="ctr">
              <a:buNone/>
              <a:defRPr sz="2240"/>
            </a:lvl8pPr>
            <a:lvl9pPr marL="5120640" indent="0" algn="ctr">
              <a:buNone/>
              <a:defRPr sz="224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4662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26441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214860" y="511175"/>
            <a:ext cx="3680460" cy="81365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3480" y="511175"/>
            <a:ext cx="10828020" cy="8136573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4897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E27339-EA36-444E-85CB-9D714C78FFAE}"/>
              </a:ext>
            </a:extLst>
          </p:cNvPr>
          <p:cNvSpPr/>
          <p:nvPr userDrawn="1"/>
        </p:nvSpPr>
        <p:spPr>
          <a:xfrm>
            <a:off x="0" y="0"/>
            <a:ext cx="17068800" cy="9601200"/>
          </a:xfrm>
          <a:prstGeom prst="rect">
            <a:avLst/>
          </a:prstGeom>
          <a:solidFill>
            <a:srgbClr val="003A5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838583" lvl="1"/>
            <a:endParaRPr lang="en-US" sz="2053">
              <a:latin typeface="Michelin Black" panose="020000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183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9188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4590" y="2393634"/>
            <a:ext cx="14721840" cy="3993832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4590" y="6425249"/>
            <a:ext cx="14721840" cy="2100262"/>
          </a:xfrm>
        </p:spPr>
        <p:txBody>
          <a:bodyPr/>
          <a:lstStyle>
            <a:lvl1pPr marL="0" indent="0">
              <a:buNone/>
              <a:defRPr sz="3360">
                <a:solidFill>
                  <a:schemeClr val="tx1">
                    <a:tint val="75000"/>
                  </a:schemeClr>
                </a:solidFill>
              </a:defRPr>
            </a:lvl1pPr>
            <a:lvl2pPr marL="64008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2pPr>
            <a:lvl3pPr marL="1280160" indent="0">
              <a:buNone/>
              <a:defRPr sz="2520">
                <a:solidFill>
                  <a:schemeClr val="tx1">
                    <a:tint val="75000"/>
                  </a:schemeClr>
                </a:solidFill>
              </a:defRPr>
            </a:lvl3pPr>
            <a:lvl4pPr marL="19202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4pPr>
            <a:lvl5pPr marL="256032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5pPr>
            <a:lvl6pPr marL="320040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6pPr>
            <a:lvl7pPr marL="384048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7pPr>
            <a:lvl8pPr marL="448056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8pPr>
            <a:lvl9pPr marL="5120640" indent="0">
              <a:buNone/>
              <a:defRPr sz="22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4783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3480" y="2555875"/>
            <a:ext cx="7254240" cy="60918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41080" y="2555875"/>
            <a:ext cx="7254240" cy="60918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4238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3" y="511176"/>
            <a:ext cx="14721840" cy="185578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5704" y="2353628"/>
            <a:ext cx="7220902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5704" y="3507105"/>
            <a:ext cx="7220902" cy="51584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641080" y="2353628"/>
            <a:ext cx="7256463" cy="1153477"/>
          </a:xfrm>
        </p:spPr>
        <p:txBody>
          <a:bodyPr anchor="b"/>
          <a:lstStyle>
            <a:lvl1pPr marL="0" indent="0">
              <a:buNone/>
              <a:defRPr sz="3360" b="1"/>
            </a:lvl1pPr>
            <a:lvl2pPr marL="640080" indent="0">
              <a:buNone/>
              <a:defRPr sz="2800" b="1"/>
            </a:lvl2pPr>
            <a:lvl3pPr marL="1280160" indent="0">
              <a:buNone/>
              <a:defRPr sz="2520" b="1"/>
            </a:lvl3pPr>
            <a:lvl4pPr marL="1920240" indent="0">
              <a:buNone/>
              <a:defRPr sz="2240" b="1"/>
            </a:lvl4pPr>
            <a:lvl5pPr marL="2560320" indent="0">
              <a:buNone/>
              <a:defRPr sz="2240" b="1"/>
            </a:lvl5pPr>
            <a:lvl6pPr marL="3200400" indent="0">
              <a:buNone/>
              <a:defRPr sz="2240" b="1"/>
            </a:lvl6pPr>
            <a:lvl7pPr marL="3840480" indent="0">
              <a:buNone/>
              <a:defRPr sz="2240" b="1"/>
            </a:lvl7pPr>
            <a:lvl8pPr marL="4480560" indent="0">
              <a:buNone/>
              <a:defRPr sz="2240" b="1"/>
            </a:lvl8pPr>
            <a:lvl9pPr marL="5120640" indent="0">
              <a:buNone/>
              <a:defRPr sz="224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641080" y="3507105"/>
            <a:ext cx="7256463" cy="515842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7476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0191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4726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6463" y="1382396"/>
            <a:ext cx="8641080" cy="6823075"/>
          </a:xfrm>
        </p:spPr>
        <p:txBody>
          <a:bodyPr/>
          <a:lstStyle>
            <a:lvl1pPr>
              <a:defRPr sz="4480"/>
            </a:lvl1pPr>
            <a:lvl2pPr>
              <a:defRPr sz="3920"/>
            </a:lvl2pPr>
            <a:lvl3pPr>
              <a:defRPr sz="336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5598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5704" y="640080"/>
            <a:ext cx="5505132" cy="2240280"/>
          </a:xfrm>
        </p:spPr>
        <p:txBody>
          <a:bodyPr anchor="b"/>
          <a:lstStyle>
            <a:lvl1pPr>
              <a:defRPr sz="448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256463" y="1382396"/>
            <a:ext cx="8641080" cy="6823075"/>
          </a:xfrm>
        </p:spPr>
        <p:txBody>
          <a:bodyPr anchor="t"/>
          <a:lstStyle>
            <a:lvl1pPr marL="0" indent="0">
              <a:buNone/>
              <a:defRPr sz="4480"/>
            </a:lvl1pPr>
            <a:lvl2pPr marL="640080" indent="0">
              <a:buNone/>
              <a:defRPr sz="3920"/>
            </a:lvl2pPr>
            <a:lvl3pPr marL="1280160" indent="0">
              <a:buNone/>
              <a:defRPr sz="3360"/>
            </a:lvl3pPr>
            <a:lvl4pPr marL="1920240" indent="0">
              <a:buNone/>
              <a:defRPr sz="2800"/>
            </a:lvl4pPr>
            <a:lvl5pPr marL="2560320" indent="0">
              <a:buNone/>
              <a:defRPr sz="2800"/>
            </a:lvl5pPr>
            <a:lvl6pPr marL="3200400" indent="0">
              <a:buNone/>
              <a:defRPr sz="2800"/>
            </a:lvl6pPr>
            <a:lvl7pPr marL="3840480" indent="0">
              <a:buNone/>
              <a:defRPr sz="2800"/>
            </a:lvl7pPr>
            <a:lvl8pPr marL="4480560" indent="0">
              <a:buNone/>
              <a:defRPr sz="2800"/>
            </a:lvl8pPr>
            <a:lvl9pPr marL="5120640" indent="0">
              <a:buNone/>
              <a:defRPr sz="28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5704" y="2880360"/>
            <a:ext cx="5505132" cy="5336223"/>
          </a:xfrm>
        </p:spPr>
        <p:txBody>
          <a:bodyPr/>
          <a:lstStyle>
            <a:lvl1pPr marL="0" indent="0">
              <a:buNone/>
              <a:defRPr sz="2240"/>
            </a:lvl1pPr>
            <a:lvl2pPr marL="640080" indent="0">
              <a:buNone/>
              <a:defRPr sz="1960"/>
            </a:lvl2pPr>
            <a:lvl3pPr marL="1280160" indent="0">
              <a:buNone/>
              <a:defRPr sz="1680"/>
            </a:lvl3pPr>
            <a:lvl4pPr marL="1920240" indent="0">
              <a:buNone/>
              <a:defRPr sz="1400"/>
            </a:lvl4pPr>
            <a:lvl5pPr marL="2560320" indent="0">
              <a:buNone/>
              <a:defRPr sz="1400"/>
            </a:lvl5pPr>
            <a:lvl6pPr marL="3200400" indent="0">
              <a:buNone/>
              <a:defRPr sz="1400"/>
            </a:lvl6pPr>
            <a:lvl7pPr marL="3840480" indent="0">
              <a:buNone/>
              <a:defRPr sz="1400"/>
            </a:lvl7pPr>
            <a:lvl8pPr marL="4480560" indent="0">
              <a:buNone/>
              <a:defRPr sz="1400"/>
            </a:lvl8pPr>
            <a:lvl9pPr marL="5120640" indent="0">
              <a:buNone/>
              <a:defRPr sz="14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1359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3480" y="511176"/>
            <a:ext cx="14721840" cy="18557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3480" y="2555875"/>
            <a:ext cx="14721840" cy="60918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7348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C9EF52-728C-4FD3-ADD5-465941038B86}" type="datetimeFigureOut">
              <a:rPr lang="fr-FR" smtClean="0"/>
              <a:t>28/10/2024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54040" y="8898891"/>
            <a:ext cx="576072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054840" y="8898891"/>
            <a:ext cx="3840480" cy="511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654180-D172-4209-A17F-36370EC3B69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1056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 : coins arrondis 59">
            <a:extLst>
              <a:ext uri="{FF2B5EF4-FFF2-40B4-BE49-F238E27FC236}">
                <a16:creationId xmlns:a16="http://schemas.microsoft.com/office/drawing/2014/main" id="{EEC37ABF-92D1-DB2C-7ADA-0D18C8C502E5}"/>
              </a:ext>
            </a:extLst>
          </p:cNvPr>
          <p:cNvSpPr/>
          <p:nvPr/>
        </p:nvSpPr>
        <p:spPr>
          <a:xfrm>
            <a:off x="3298751" y="2132413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046ABA8-8CBC-AEAC-B218-0D0560F01F8B}"/>
              </a:ext>
            </a:extLst>
          </p:cNvPr>
          <p:cNvSpPr/>
          <p:nvPr/>
        </p:nvSpPr>
        <p:spPr>
          <a:xfrm>
            <a:off x="611515" y="208601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CE30996-279D-CF05-8C81-61C127E5712F}"/>
              </a:ext>
            </a:extLst>
          </p:cNvPr>
          <p:cNvSpPr txBox="1"/>
          <p:nvPr/>
        </p:nvSpPr>
        <p:spPr>
          <a:xfrm>
            <a:off x="1001839" y="144477"/>
            <a:ext cx="1642750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0">
                <a:solidFill>
                  <a:schemeClr val="bg1"/>
                </a:solidFill>
                <a:latin typeface="Montserrat ExtraBold" panose="00000900000000000000" pitchFamily="2" charset="0"/>
              </a:rPr>
              <a:t>SUJETS TRAITES LE 1 OCTOBRE  2024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877394FB-5ED8-0A02-C1CF-123A621EAE7E}"/>
              </a:ext>
            </a:extLst>
          </p:cNvPr>
          <p:cNvSpPr txBox="1"/>
          <p:nvPr/>
        </p:nvSpPr>
        <p:spPr>
          <a:xfrm>
            <a:off x="6525615" y="8189965"/>
            <a:ext cx="1149674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THIERRY </a:t>
            </a:r>
            <a:br>
              <a:rPr lang="fr-FR" sz="1493" b="1">
                <a:solidFill>
                  <a:schemeClr val="bg1"/>
                </a:solidFill>
                <a:latin typeface="Montserrat" pitchFamily="2" charset="77"/>
              </a:rPr>
            </a:br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FRAUDET</a:t>
            </a:r>
          </a:p>
        </p:txBody>
      </p:sp>
      <p:sp>
        <p:nvSpPr>
          <p:cNvPr id="62" name="ZoneTexte 61">
            <a:extLst>
              <a:ext uri="{FF2B5EF4-FFF2-40B4-BE49-F238E27FC236}">
                <a16:creationId xmlns:a16="http://schemas.microsoft.com/office/drawing/2014/main" id="{2DCB8113-1466-82C2-E048-D63D260D0CA2}"/>
              </a:ext>
            </a:extLst>
          </p:cNvPr>
          <p:cNvSpPr txBox="1"/>
          <p:nvPr/>
        </p:nvSpPr>
        <p:spPr>
          <a:xfrm>
            <a:off x="4149867" y="2225252"/>
            <a:ext cx="692818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2</a:t>
            </a:r>
          </a:p>
        </p:txBody>
      </p:sp>
      <p:sp>
        <p:nvSpPr>
          <p:cNvPr id="63" name="ZoneTexte 62">
            <a:extLst>
              <a:ext uri="{FF2B5EF4-FFF2-40B4-BE49-F238E27FC236}">
                <a16:creationId xmlns:a16="http://schemas.microsoft.com/office/drawing/2014/main" id="{E5AE0A8E-A3C3-31BF-5F1C-6640F6FC77B8}"/>
              </a:ext>
            </a:extLst>
          </p:cNvPr>
          <p:cNvSpPr txBox="1"/>
          <p:nvPr/>
        </p:nvSpPr>
        <p:spPr>
          <a:xfrm>
            <a:off x="4276306" y="2266293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64" name="ZoneTexte 63">
            <a:extLst>
              <a:ext uri="{FF2B5EF4-FFF2-40B4-BE49-F238E27FC236}">
                <a16:creationId xmlns:a16="http://schemas.microsoft.com/office/drawing/2014/main" id="{1EA9D253-2168-8920-8944-2691A40A3394}"/>
              </a:ext>
            </a:extLst>
          </p:cNvPr>
          <p:cNvSpPr txBox="1"/>
          <p:nvPr/>
        </p:nvSpPr>
        <p:spPr>
          <a:xfrm>
            <a:off x="611515" y="3291833"/>
            <a:ext cx="2431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b="1">
                <a:solidFill>
                  <a:srgbClr val="CFE841"/>
                </a:solidFill>
                <a:latin typeface="Montserrat" pitchFamily="2" charset="77"/>
              </a:rPr>
              <a:t>PLATEFORMISATION  API</a:t>
            </a:r>
          </a:p>
        </p:txBody>
      </p:sp>
      <p:sp>
        <p:nvSpPr>
          <p:cNvPr id="65" name="ZoneTexte 64">
            <a:extLst>
              <a:ext uri="{FF2B5EF4-FFF2-40B4-BE49-F238E27FC236}">
                <a16:creationId xmlns:a16="http://schemas.microsoft.com/office/drawing/2014/main" id="{4987CF38-4E3A-E83A-42F7-BBE2ED182F40}"/>
              </a:ext>
            </a:extLst>
          </p:cNvPr>
          <p:cNvSpPr txBox="1"/>
          <p:nvPr/>
        </p:nvSpPr>
        <p:spPr>
          <a:xfrm>
            <a:off x="558364" y="4119482"/>
            <a:ext cx="2485492" cy="609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80" dirty="0">
                <a:solidFill>
                  <a:schemeClr val="bg1"/>
                </a:solidFill>
                <a:latin typeface="Montserrat" pitchFamily="2" charset="77"/>
              </a:rPr>
              <a:t>Comment réussir l’’API SATION? </a:t>
            </a:r>
          </a:p>
        </p:txBody>
      </p:sp>
      <p:sp>
        <p:nvSpPr>
          <p:cNvPr id="66" name="ZoneTexte 65">
            <a:extLst>
              <a:ext uri="{FF2B5EF4-FFF2-40B4-BE49-F238E27FC236}">
                <a16:creationId xmlns:a16="http://schemas.microsoft.com/office/drawing/2014/main" id="{74181F9F-A8E0-BC5D-ADCC-47267512FD78}"/>
              </a:ext>
            </a:extLst>
          </p:cNvPr>
          <p:cNvSpPr txBox="1"/>
          <p:nvPr/>
        </p:nvSpPr>
        <p:spPr>
          <a:xfrm>
            <a:off x="3301670" y="3300912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DATA SPACE</a:t>
            </a:r>
          </a:p>
        </p:txBody>
      </p:sp>
      <p:sp>
        <p:nvSpPr>
          <p:cNvPr id="67" name="ZoneTexte 66">
            <a:extLst>
              <a:ext uri="{FF2B5EF4-FFF2-40B4-BE49-F238E27FC236}">
                <a16:creationId xmlns:a16="http://schemas.microsoft.com/office/drawing/2014/main" id="{5BE05B57-4E80-8E50-F122-7D2009315FBD}"/>
              </a:ext>
            </a:extLst>
          </p:cNvPr>
          <p:cNvSpPr txBox="1"/>
          <p:nvPr/>
        </p:nvSpPr>
        <p:spPr>
          <a:xfrm>
            <a:off x="3217929" y="4101609"/>
            <a:ext cx="2599939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>
              <a:defRPr sz="700" b="1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algn="ctr"/>
            <a:r>
              <a:rPr lang="fr-FR" sz="1680" b="0"/>
              <a:t>Quelles sont les conditions de réussite d’un data </a:t>
            </a:r>
            <a:r>
              <a:rPr lang="fr-FR" sz="1680" b="0" err="1"/>
              <a:t>space</a:t>
            </a:r>
            <a:r>
              <a:rPr lang="fr-FR" sz="1680" b="0"/>
              <a:t> ?</a:t>
            </a:r>
          </a:p>
        </p:txBody>
      </p:sp>
      <p:sp>
        <p:nvSpPr>
          <p:cNvPr id="68" name="ZoneTexte 67">
            <a:extLst>
              <a:ext uri="{FF2B5EF4-FFF2-40B4-BE49-F238E27FC236}">
                <a16:creationId xmlns:a16="http://schemas.microsoft.com/office/drawing/2014/main" id="{78428195-2B9D-1F97-52A6-73713AF22A88}"/>
              </a:ext>
            </a:extLst>
          </p:cNvPr>
          <p:cNvSpPr txBox="1"/>
          <p:nvPr/>
        </p:nvSpPr>
        <p:spPr>
          <a:xfrm>
            <a:off x="1565803" y="2239095"/>
            <a:ext cx="522900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8918C1E7-DD28-6AC0-0A5B-694E01BEDF4E}"/>
              </a:ext>
            </a:extLst>
          </p:cNvPr>
          <p:cNvSpPr txBox="1"/>
          <p:nvPr/>
        </p:nvSpPr>
        <p:spPr>
          <a:xfrm>
            <a:off x="1589070" y="2280135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70" name="Rectangle : coins arrondis 69">
            <a:extLst>
              <a:ext uri="{FF2B5EF4-FFF2-40B4-BE49-F238E27FC236}">
                <a16:creationId xmlns:a16="http://schemas.microsoft.com/office/drawing/2014/main" id="{16DB4A62-E6BA-7618-DDE4-11887237D0C7}"/>
              </a:ext>
            </a:extLst>
          </p:cNvPr>
          <p:cNvSpPr/>
          <p:nvPr/>
        </p:nvSpPr>
        <p:spPr>
          <a:xfrm>
            <a:off x="5930433" y="2138049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73" name="ZoneTexte 72">
            <a:extLst>
              <a:ext uri="{FF2B5EF4-FFF2-40B4-BE49-F238E27FC236}">
                <a16:creationId xmlns:a16="http://schemas.microsoft.com/office/drawing/2014/main" id="{7FF07841-76B2-869B-A1F5-A41FE14CB3CA}"/>
              </a:ext>
            </a:extLst>
          </p:cNvPr>
          <p:cNvSpPr txBox="1"/>
          <p:nvPr/>
        </p:nvSpPr>
        <p:spPr>
          <a:xfrm>
            <a:off x="6780746" y="2230887"/>
            <a:ext cx="694421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74" name="ZoneTexte 73">
            <a:extLst>
              <a:ext uri="{FF2B5EF4-FFF2-40B4-BE49-F238E27FC236}">
                <a16:creationId xmlns:a16="http://schemas.microsoft.com/office/drawing/2014/main" id="{560F2C46-F8AE-EFE3-1081-5E53CCDCACA0}"/>
              </a:ext>
            </a:extLst>
          </p:cNvPr>
          <p:cNvSpPr txBox="1"/>
          <p:nvPr/>
        </p:nvSpPr>
        <p:spPr>
          <a:xfrm>
            <a:off x="6907988" y="2271929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75" name="ZoneTexte 74">
            <a:extLst>
              <a:ext uri="{FF2B5EF4-FFF2-40B4-BE49-F238E27FC236}">
                <a16:creationId xmlns:a16="http://schemas.microsoft.com/office/drawing/2014/main" id="{FEDF1988-0E46-E097-56AA-ADC44841CA09}"/>
              </a:ext>
            </a:extLst>
          </p:cNvPr>
          <p:cNvSpPr txBox="1"/>
          <p:nvPr/>
        </p:nvSpPr>
        <p:spPr>
          <a:xfrm>
            <a:off x="5933350" y="3306548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GENERATIVE IA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BBA45085-DC31-7096-F88A-2CAA7E554F38}"/>
              </a:ext>
            </a:extLst>
          </p:cNvPr>
          <p:cNvSpPr txBox="1"/>
          <p:nvPr/>
        </p:nvSpPr>
        <p:spPr>
          <a:xfrm>
            <a:off x="5933394" y="4101610"/>
            <a:ext cx="2334116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706837">
              <a:defRPr/>
            </a:pPr>
            <a:r>
              <a:rPr lang="fr-FR" sz="1680">
                <a:solidFill>
                  <a:schemeClr val="bg1"/>
                </a:solidFill>
                <a:latin typeface="Montserrat" pitchFamily="2" charset="77"/>
              </a:rPr>
              <a:t>Comment Exploiter l’IA pour faire de l’architecture autrement?</a:t>
            </a:r>
          </a:p>
        </p:txBody>
      </p:sp>
      <p:sp>
        <p:nvSpPr>
          <p:cNvPr id="83" name="Rectangle : coins arrondis 82">
            <a:extLst>
              <a:ext uri="{FF2B5EF4-FFF2-40B4-BE49-F238E27FC236}">
                <a16:creationId xmlns:a16="http://schemas.microsoft.com/office/drawing/2014/main" id="{87131847-0B9C-94BC-F579-A3E8C87341C1}"/>
              </a:ext>
            </a:extLst>
          </p:cNvPr>
          <p:cNvSpPr/>
          <p:nvPr/>
        </p:nvSpPr>
        <p:spPr>
          <a:xfrm>
            <a:off x="8543699" y="2132413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03134B98-68E5-3584-9C20-042020C57E23}"/>
              </a:ext>
            </a:extLst>
          </p:cNvPr>
          <p:cNvSpPr txBox="1"/>
          <p:nvPr/>
        </p:nvSpPr>
        <p:spPr>
          <a:xfrm>
            <a:off x="3960985" y="8189965"/>
            <a:ext cx="1207382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FREDERIC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LE</a:t>
            </a:r>
          </a:p>
        </p:txBody>
      </p:sp>
      <p:sp>
        <p:nvSpPr>
          <p:cNvPr id="86" name="ZoneTexte 85">
            <a:extLst>
              <a:ext uri="{FF2B5EF4-FFF2-40B4-BE49-F238E27FC236}">
                <a16:creationId xmlns:a16="http://schemas.microsoft.com/office/drawing/2014/main" id="{0763C402-7254-4FDC-B49F-48EF011EC523}"/>
              </a:ext>
            </a:extLst>
          </p:cNvPr>
          <p:cNvSpPr txBox="1"/>
          <p:nvPr/>
        </p:nvSpPr>
        <p:spPr>
          <a:xfrm>
            <a:off x="9352336" y="2225252"/>
            <a:ext cx="777777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4</a:t>
            </a:r>
          </a:p>
        </p:txBody>
      </p:sp>
      <p:sp>
        <p:nvSpPr>
          <p:cNvPr id="87" name="ZoneTexte 86">
            <a:extLst>
              <a:ext uri="{FF2B5EF4-FFF2-40B4-BE49-F238E27FC236}">
                <a16:creationId xmlns:a16="http://schemas.microsoft.com/office/drawing/2014/main" id="{644FB37B-D375-9EAE-72EF-21EA139FD618}"/>
              </a:ext>
            </a:extLst>
          </p:cNvPr>
          <p:cNvSpPr txBox="1"/>
          <p:nvPr/>
        </p:nvSpPr>
        <p:spPr>
          <a:xfrm>
            <a:off x="9521254" y="2266293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88" name="ZoneTexte 87">
            <a:extLst>
              <a:ext uri="{FF2B5EF4-FFF2-40B4-BE49-F238E27FC236}">
                <a16:creationId xmlns:a16="http://schemas.microsoft.com/office/drawing/2014/main" id="{06B66BAF-AA64-A111-59BF-0DB27C30C6B7}"/>
              </a:ext>
            </a:extLst>
          </p:cNvPr>
          <p:cNvSpPr txBox="1"/>
          <p:nvPr/>
        </p:nvSpPr>
        <p:spPr>
          <a:xfrm>
            <a:off x="8399957" y="3336596"/>
            <a:ext cx="2718960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ARCHI FOR FLOW</a:t>
            </a:r>
          </a:p>
        </p:txBody>
      </p:sp>
      <p:sp>
        <p:nvSpPr>
          <p:cNvPr id="89" name="ZoneTexte 88">
            <a:extLst>
              <a:ext uri="{FF2B5EF4-FFF2-40B4-BE49-F238E27FC236}">
                <a16:creationId xmlns:a16="http://schemas.microsoft.com/office/drawing/2014/main" id="{733EE7C7-7382-D8A6-B244-13563AE57EB5}"/>
              </a:ext>
            </a:extLst>
          </p:cNvPr>
          <p:cNvSpPr txBox="1"/>
          <p:nvPr/>
        </p:nvSpPr>
        <p:spPr>
          <a:xfrm>
            <a:off x="8503517" y="4165649"/>
            <a:ext cx="2431479" cy="1126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706837">
              <a:defRPr/>
            </a:pPr>
            <a:r>
              <a:rPr lang="fr-FR" sz="1680" dirty="0">
                <a:solidFill>
                  <a:schemeClr val="bg1"/>
                </a:solidFill>
                <a:latin typeface="Montserrat" pitchFamily="2" charset="77"/>
              </a:rPr>
              <a:t>Mettre en œuvre des techniques d’architecture for flow</a:t>
            </a:r>
          </a:p>
        </p:txBody>
      </p:sp>
      <p:sp>
        <p:nvSpPr>
          <p:cNvPr id="90" name="Rectangle : coins arrondis 89">
            <a:extLst>
              <a:ext uri="{FF2B5EF4-FFF2-40B4-BE49-F238E27FC236}">
                <a16:creationId xmlns:a16="http://schemas.microsoft.com/office/drawing/2014/main" id="{ADD470F4-5201-36C5-820F-FADF78579991}"/>
              </a:ext>
            </a:extLst>
          </p:cNvPr>
          <p:cNvSpPr/>
          <p:nvPr/>
        </p:nvSpPr>
        <p:spPr>
          <a:xfrm>
            <a:off x="11150114" y="217443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93" name="ZoneTexte 92">
            <a:extLst>
              <a:ext uri="{FF2B5EF4-FFF2-40B4-BE49-F238E27FC236}">
                <a16:creationId xmlns:a16="http://schemas.microsoft.com/office/drawing/2014/main" id="{2D0DC2E1-AA98-1440-B88F-C004D68252F5}"/>
              </a:ext>
            </a:extLst>
          </p:cNvPr>
          <p:cNvSpPr txBox="1"/>
          <p:nvPr/>
        </p:nvSpPr>
        <p:spPr>
          <a:xfrm>
            <a:off x="11998825" y="2267271"/>
            <a:ext cx="697627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94" name="ZoneTexte 93">
            <a:extLst>
              <a:ext uri="{FF2B5EF4-FFF2-40B4-BE49-F238E27FC236}">
                <a16:creationId xmlns:a16="http://schemas.microsoft.com/office/drawing/2014/main" id="{FEF22BDC-08C2-9534-2D1A-8F94FF77F6C9}"/>
              </a:ext>
            </a:extLst>
          </p:cNvPr>
          <p:cNvSpPr txBox="1"/>
          <p:nvPr/>
        </p:nvSpPr>
        <p:spPr>
          <a:xfrm>
            <a:off x="12127669" y="2308311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95" name="ZoneTexte 94">
            <a:extLst>
              <a:ext uri="{FF2B5EF4-FFF2-40B4-BE49-F238E27FC236}">
                <a16:creationId xmlns:a16="http://schemas.microsoft.com/office/drawing/2014/main" id="{4C04895C-2AED-0FD6-C828-FB0C2A7C91EE}"/>
              </a:ext>
            </a:extLst>
          </p:cNvPr>
          <p:cNvSpPr txBox="1"/>
          <p:nvPr/>
        </p:nvSpPr>
        <p:spPr>
          <a:xfrm>
            <a:off x="11153031" y="3342932"/>
            <a:ext cx="2431479" cy="695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FACING COMPLEXITY</a:t>
            </a:r>
          </a:p>
        </p:txBody>
      </p:sp>
      <p:sp>
        <p:nvSpPr>
          <p:cNvPr id="96" name="ZoneTexte 95">
            <a:extLst>
              <a:ext uri="{FF2B5EF4-FFF2-40B4-BE49-F238E27FC236}">
                <a16:creationId xmlns:a16="http://schemas.microsoft.com/office/drawing/2014/main" id="{75118A34-7899-90E3-8440-E5AF83201C0F}"/>
              </a:ext>
            </a:extLst>
          </p:cNvPr>
          <p:cNvSpPr txBox="1"/>
          <p:nvPr/>
        </p:nvSpPr>
        <p:spPr>
          <a:xfrm>
            <a:off x="10982606" y="4158851"/>
            <a:ext cx="2696735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R="0" lvl="0" indent="0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 b="1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algn="ctr"/>
            <a:r>
              <a:rPr lang="fr-FR" sz="1680" b="0"/>
              <a:t>Comment appréhender la complexité ?</a:t>
            </a:r>
          </a:p>
        </p:txBody>
      </p:sp>
      <p:sp>
        <p:nvSpPr>
          <p:cNvPr id="97" name="Rectangle : coins arrondis 96">
            <a:extLst>
              <a:ext uri="{FF2B5EF4-FFF2-40B4-BE49-F238E27FC236}">
                <a16:creationId xmlns:a16="http://schemas.microsoft.com/office/drawing/2014/main" id="{C2E354EA-C7E7-4E69-3735-41AF9FB66B87}"/>
              </a:ext>
            </a:extLst>
          </p:cNvPr>
          <p:cNvSpPr/>
          <p:nvPr/>
        </p:nvSpPr>
        <p:spPr>
          <a:xfrm>
            <a:off x="13767133" y="2174432"/>
            <a:ext cx="2431479" cy="5429176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CCA21DF5-9D58-7539-47A0-206543D828F7}"/>
              </a:ext>
            </a:extLst>
          </p:cNvPr>
          <p:cNvSpPr txBox="1"/>
          <p:nvPr/>
        </p:nvSpPr>
        <p:spPr>
          <a:xfrm>
            <a:off x="14598209" y="2267271"/>
            <a:ext cx="732893" cy="1126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6720" b="1">
                <a:solidFill>
                  <a:srgbClr val="CFE841"/>
                </a:solidFill>
                <a:latin typeface="Montserrat" pitchFamily="2" charset="77"/>
              </a:rPr>
              <a:t>6</a:t>
            </a:r>
          </a:p>
        </p:txBody>
      </p:sp>
      <p:sp>
        <p:nvSpPr>
          <p:cNvPr id="101" name="ZoneTexte 100">
            <a:extLst>
              <a:ext uri="{FF2B5EF4-FFF2-40B4-BE49-F238E27FC236}">
                <a16:creationId xmlns:a16="http://schemas.microsoft.com/office/drawing/2014/main" id="{00332115-EA2D-D781-2E1E-E43278A68747}"/>
              </a:ext>
            </a:extLst>
          </p:cNvPr>
          <p:cNvSpPr txBox="1"/>
          <p:nvPr/>
        </p:nvSpPr>
        <p:spPr>
          <a:xfrm>
            <a:off x="14744688" y="2308311"/>
            <a:ext cx="476369" cy="1723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1120" b="1">
                <a:solidFill>
                  <a:schemeClr val="bg1"/>
                </a:solidFill>
                <a:latin typeface="Montserrat" pitchFamily="2" charset="77"/>
              </a:rPr>
              <a:t>SUJET</a:t>
            </a:r>
          </a:p>
        </p:txBody>
      </p:sp>
      <p:sp>
        <p:nvSpPr>
          <p:cNvPr id="102" name="ZoneTexte 101">
            <a:extLst>
              <a:ext uri="{FF2B5EF4-FFF2-40B4-BE49-F238E27FC236}">
                <a16:creationId xmlns:a16="http://schemas.microsoft.com/office/drawing/2014/main" id="{D7AC8872-F076-0BA4-9948-B55F924DD289}"/>
              </a:ext>
            </a:extLst>
          </p:cNvPr>
          <p:cNvSpPr txBox="1"/>
          <p:nvPr/>
        </p:nvSpPr>
        <p:spPr>
          <a:xfrm>
            <a:off x="13770050" y="3342931"/>
            <a:ext cx="2431479" cy="39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960" b="1">
                <a:solidFill>
                  <a:srgbClr val="CFE841"/>
                </a:solidFill>
                <a:latin typeface="Montserrat" pitchFamily="2" charset="77"/>
              </a:rPr>
              <a:t>SRE - OPS</a:t>
            </a:r>
          </a:p>
        </p:txBody>
      </p:sp>
      <p:sp>
        <p:nvSpPr>
          <p:cNvPr id="103" name="ZoneTexte 102">
            <a:extLst>
              <a:ext uri="{FF2B5EF4-FFF2-40B4-BE49-F238E27FC236}">
                <a16:creationId xmlns:a16="http://schemas.microsoft.com/office/drawing/2014/main" id="{B16CF52C-F521-BBB0-56C7-2428D1BC39B6}"/>
              </a:ext>
            </a:extLst>
          </p:cNvPr>
          <p:cNvSpPr txBox="1"/>
          <p:nvPr/>
        </p:nvSpPr>
        <p:spPr>
          <a:xfrm>
            <a:off x="13737126" y="4173802"/>
            <a:ext cx="2611183" cy="867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fr-FR"/>
            </a:defPPr>
            <a:lvl1pPr marR="0" lvl="0" indent="0" algn="ctr" defTabSz="9144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00" b="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r>
              <a:rPr lang="fr-FR" sz="1680"/>
              <a:t>Quel est le rôle des architectes dans le déploiement de SRE ?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643C746-2077-65B6-7FE4-3DEE87477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5856" y="10751253"/>
            <a:ext cx="1522944" cy="497779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DD10BF0B-FD0E-278F-6982-03135D0587B3}"/>
              </a:ext>
            </a:extLst>
          </p:cNvPr>
          <p:cNvSpPr txBox="1"/>
          <p:nvPr/>
        </p:nvSpPr>
        <p:spPr>
          <a:xfrm>
            <a:off x="14323609" y="8189965"/>
            <a:ext cx="1438214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GUILLAUME 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SERRE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E70E1CA-67A2-80A6-0AF0-19E8F258037D}"/>
              </a:ext>
            </a:extLst>
          </p:cNvPr>
          <p:cNvSpPr txBox="1"/>
          <p:nvPr/>
        </p:nvSpPr>
        <p:spPr>
          <a:xfrm>
            <a:off x="1125863" y="8189965"/>
            <a:ext cx="1088760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NICOLAS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CLOUTE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8D2F922-7096-9E30-5903-F4421096BF60}"/>
              </a:ext>
            </a:extLst>
          </p:cNvPr>
          <p:cNvSpPr txBox="1"/>
          <p:nvPr/>
        </p:nvSpPr>
        <p:spPr>
          <a:xfrm>
            <a:off x="11658450" y="8189965"/>
            <a:ext cx="1564851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CHRISTOPHE 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BAIXAS</a:t>
            </a:r>
          </a:p>
        </p:txBody>
      </p:sp>
      <p:pic>
        <p:nvPicPr>
          <p:cNvPr id="7" name="Image 6" descr="Une image contenant Visage humain, personne, Front, Menton&#10;&#10;Description générée automatiquement">
            <a:extLst>
              <a:ext uri="{FF2B5EF4-FFF2-40B4-BE49-F238E27FC236}">
                <a16:creationId xmlns:a16="http://schemas.microsoft.com/office/drawing/2014/main" id="{B026A2CA-4594-2EC5-8880-F142DFA71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6533" y="6700787"/>
            <a:ext cx="1343025" cy="1333500"/>
          </a:xfrm>
          <a:prstGeom prst="rect">
            <a:avLst/>
          </a:prstGeom>
        </p:spPr>
      </p:pic>
      <p:sp>
        <p:nvSpPr>
          <p:cNvPr id="17" name="Ellipse 16">
            <a:extLst>
              <a:ext uri="{FF2B5EF4-FFF2-40B4-BE49-F238E27FC236}">
                <a16:creationId xmlns:a16="http://schemas.microsoft.com/office/drawing/2014/main" id="{5BC2F91B-A149-35BC-1727-3A98CE3E8D42}"/>
              </a:ext>
            </a:extLst>
          </p:cNvPr>
          <p:cNvSpPr/>
          <p:nvPr/>
        </p:nvSpPr>
        <p:spPr>
          <a:xfrm>
            <a:off x="9164777" y="6700787"/>
            <a:ext cx="1323485" cy="1323485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6E5423E2-CE22-0D44-77F6-7D6E48C0359C}"/>
              </a:ext>
            </a:extLst>
          </p:cNvPr>
          <p:cNvSpPr txBox="1"/>
          <p:nvPr/>
        </p:nvSpPr>
        <p:spPr>
          <a:xfrm>
            <a:off x="9283637" y="8189965"/>
            <a:ext cx="998991" cy="55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OLIVIER</a:t>
            </a:r>
          </a:p>
          <a:p>
            <a:pPr algn="ctr"/>
            <a:r>
              <a:rPr lang="fr-FR" sz="1493" b="1">
                <a:solidFill>
                  <a:schemeClr val="bg1"/>
                </a:solidFill>
                <a:latin typeface="Montserrat" pitchFamily="2" charset="77"/>
              </a:rPr>
              <a:t>JAUZE</a:t>
            </a: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AA585373-007A-2446-44BB-341514717E42}"/>
              </a:ext>
            </a:extLst>
          </p:cNvPr>
          <p:cNvSpPr/>
          <p:nvPr/>
        </p:nvSpPr>
        <p:spPr>
          <a:xfrm>
            <a:off x="6444115" y="6700787"/>
            <a:ext cx="1323485" cy="1323485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  <p:sp>
        <p:nvSpPr>
          <p:cNvPr id="84" name="Ellipse 83">
            <a:extLst>
              <a:ext uri="{FF2B5EF4-FFF2-40B4-BE49-F238E27FC236}">
                <a16:creationId xmlns:a16="http://schemas.microsoft.com/office/drawing/2014/main" id="{0115C84F-6492-45DB-22D9-2D9616196E20}"/>
              </a:ext>
            </a:extLst>
          </p:cNvPr>
          <p:cNvSpPr/>
          <p:nvPr/>
        </p:nvSpPr>
        <p:spPr>
          <a:xfrm>
            <a:off x="3843087" y="6700787"/>
            <a:ext cx="1323485" cy="1323485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3360"/>
          </a:p>
        </p:txBody>
      </p:sp>
    </p:spTree>
    <p:extLst>
      <p:ext uri="{BB962C8B-B14F-4D97-AF65-F5344CB8AC3E}">
        <p14:creationId xmlns:p14="http://schemas.microsoft.com/office/powerpoint/2010/main" val="2319382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24A2B-C3B4-6010-2630-E1D80D8C6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EBB92A-DD74-E73B-2453-A3D395175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07080B4-EDC6-235D-DF02-4194B9AF4F25}"/>
              </a:ext>
            </a:extLst>
          </p:cNvPr>
          <p:cNvSpPr txBox="1"/>
          <p:nvPr/>
        </p:nvSpPr>
        <p:spPr>
          <a:xfrm>
            <a:off x="10784681" y="2555875"/>
            <a:ext cx="3403653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b="1"/>
            </a:lvl1pPr>
          </a:lstStyle>
          <a:p>
            <a:endParaRPr lang="en-US" sz="3200" dirty="0"/>
          </a:p>
          <a:p>
            <a:r>
              <a:rPr lang="en-US" sz="3200" dirty="0"/>
              <a:t>Building blocks</a:t>
            </a:r>
          </a:p>
          <a:p>
            <a:r>
              <a:rPr lang="en-US" sz="3200" dirty="0"/>
              <a:t> d’un data space</a:t>
            </a:r>
          </a:p>
        </p:txBody>
      </p:sp>
      <p:pic>
        <p:nvPicPr>
          <p:cNvPr id="14" name="Image 13">
            <a:extLst>
              <a:ext uri="{FF2B5EF4-FFF2-40B4-BE49-F238E27FC236}">
                <a16:creationId xmlns:a16="http://schemas.microsoft.com/office/drawing/2014/main" id="{B320B4D8-A712-5939-4B10-8A07531EC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7068800" cy="964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89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24A2B-C3B4-6010-2630-E1D80D8C6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EBB92A-DD74-E73B-2453-A3D395175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07080B4-EDC6-235D-DF02-4194B9AF4F25}"/>
              </a:ext>
            </a:extLst>
          </p:cNvPr>
          <p:cNvSpPr txBox="1"/>
          <p:nvPr/>
        </p:nvSpPr>
        <p:spPr>
          <a:xfrm>
            <a:off x="10784681" y="2555875"/>
            <a:ext cx="3403653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b="1"/>
            </a:lvl1pPr>
          </a:lstStyle>
          <a:p>
            <a:endParaRPr lang="en-US" sz="3200" dirty="0"/>
          </a:p>
          <a:p>
            <a:r>
              <a:rPr lang="en-US" sz="3200" dirty="0"/>
              <a:t>Building blocks</a:t>
            </a:r>
          </a:p>
          <a:p>
            <a:r>
              <a:rPr lang="en-US" sz="3200" dirty="0"/>
              <a:t> d’un data space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76CF708-BDE2-3A77-25B0-8368CF85E4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374"/>
            <a:ext cx="17068800" cy="956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67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E83AA19-C5C4-E845-2471-8D255D4E6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3FE017-1E6B-D5D8-04E8-D43CDDC0C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44B739A-4A90-3BBE-31D6-0C59D9BF01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784" y="266067"/>
            <a:ext cx="16528182" cy="906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14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667" b="1" dirty="0">
                <a:solidFill>
                  <a:schemeClr val="bg1"/>
                </a:solidFill>
                <a:latin typeface="Montserrat" pitchFamily="2" charset="77"/>
              </a:rPr>
              <a:t>Comment réussir l’API-</a:t>
            </a:r>
            <a:r>
              <a:rPr lang="fr-FR" sz="2667" b="1" dirty="0" err="1">
                <a:solidFill>
                  <a:schemeClr val="bg1"/>
                </a:solidFill>
                <a:latin typeface="Montserrat" pitchFamily="2" charset="77"/>
              </a:rPr>
              <a:t>sation</a:t>
            </a:r>
            <a:r>
              <a:rPr lang="fr-FR" sz="2667" b="1" dirty="0">
                <a:solidFill>
                  <a:schemeClr val="bg1"/>
                </a:solidFill>
                <a:latin typeface="Montserrat" pitchFamily="2" charset="77"/>
              </a:rPr>
              <a:t> ? 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542852" y="334985"/>
            <a:ext cx="4267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>
                <a:solidFill>
                  <a:srgbClr val="CFE841"/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>
                <a:solidFill>
                  <a:srgbClr val="CFE841"/>
                </a:solidFill>
                <a:latin typeface="Montserrat" pitchFamily="2" charset="77"/>
              </a:rPr>
              <a:t>PLATFORISATION</a:t>
            </a:r>
          </a:p>
          <a:p>
            <a:pPr algn="ctr"/>
            <a:r>
              <a:rPr lang="fr-FR" sz="1400" b="1">
                <a:solidFill>
                  <a:srgbClr val="CFE841"/>
                </a:solidFill>
                <a:latin typeface="Montserrat" pitchFamily="2" charset="77"/>
              </a:rPr>
              <a:t>API</a:t>
            </a:r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 dirty="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20B7A409-6B99-D7A5-B02C-FA609D1DFFD9}"/>
              </a:ext>
            </a:extLst>
          </p:cNvPr>
          <p:cNvSpPr txBox="1"/>
          <p:nvPr/>
        </p:nvSpPr>
        <p:spPr>
          <a:xfrm>
            <a:off x="577178" y="6058413"/>
            <a:ext cx="222509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LEVIERS – ACCELERATEURS</a:t>
            </a:r>
          </a:p>
        </p:txBody>
      </p:sp>
      <p:cxnSp>
        <p:nvCxnSpPr>
          <p:cNvPr id="1045" name="Connecteur droit 1044">
            <a:extLst>
              <a:ext uri="{FF2B5EF4-FFF2-40B4-BE49-F238E27FC236}">
                <a16:creationId xmlns:a16="http://schemas.microsoft.com/office/drawing/2014/main" id="{A802E666-EE36-03CF-F216-0A48AE83B943}"/>
              </a:ext>
            </a:extLst>
          </p:cNvPr>
          <p:cNvCxnSpPr/>
          <p:nvPr/>
        </p:nvCxnSpPr>
        <p:spPr>
          <a:xfrm>
            <a:off x="803300" y="6407226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867747F6-2508-5553-AE87-041BB36644D8}"/>
              </a:ext>
            </a:extLst>
          </p:cNvPr>
          <p:cNvSpPr txBox="1"/>
          <p:nvPr/>
        </p:nvSpPr>
        <p:spPr>
          <a:xfrm>
            <a:off x="4264362" y="6010914"/>
            <a:ext cx="153183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FREINS - PITFALLS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4AE033FF-2C1A-54A3-4FA0-541FBD7195CA}"/>
              </a:ext>
            </a:extLst>
          </p:cNvPr>
          <p:cNvCxnSpPr>
            <a:cxnSpLocks/>
          </p:cNvCxnSpPr>
          <p:nvPr/>
        </p:nvCxnSpPr>
        <p:spPr>
          <a:xfrm>
            <a:off x="4264362" y="6407226"/>
            <a:ext cx="219010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22452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1333"/>
              </a:spcAft>
            </a:pPr>
            <a:r>
              <a:rPr lang="fr-FR" sz="1600" dirty="0">
                <a:solidFill>
                  <a:schemeClr val="tx2"/>
                </a:solidFill>
              </a:rPr>
              <a:t>Quelques principes clés ont été évoqués/retenus par France Travail dans la conception d’une API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Conduire une analyse métier par une approche </a:t>
            </a:r>
            <a:r>
              <a:rPr lang="fr-FR" sz="1600" dirty="0" err="1">
                <a:solidFill>
                  <a:schemeClr val="tx2"/>
                </a:solidFill>
              </a:rPr>
              <a:t>event</a:t>
            </a:r>
            <a:r>
              <a:rPr lang="fr-FR" sz="1600" dirty="0">
                <a:solidFill>
                  <a:schemeClr val="tx2"/>
                </a:solidFill>
              </a:rPr>
              <a:t> </a:t>
            </a:r>
            <a:r>
              <a:rPr lang="fr-FR" sz="1600" dirty="0" err="1">
                <a:solidFill>
                  <a:schemeClr val="tx2"/>
                </a:solidFill>
              </a:rPr>
              <a:t>storming</a:t>
            </a:r>
            <a:endParaRPr lang="fr-FR" sz="1600" dirty="0">
              <a:solidFill>
                <a:schemeClr val="tx2"/>
              </a:solidFill>
            </a:endParaRP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Identifier et hiérarchiser les concepts métiers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Concevoir l’API métier au travers d’un modèle métier compréhensible, stable et évolutif </a:t>
            </a:r>
          </a:p>
          <a:p>
            <a:pPr>
              <a:spcAft>
                <a:spcPts val="800"/>
              </a:spcAft>
            </a:pPr>
            <a:endParaRPr lang="fr-FR" sz="1867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577178" y="6815159"/>
            <a:ext cx="3341960" cy="2004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/>
              <a:t>Event </a:t>
            </a:r>
            <a:r>
              <a:rPr lang="fr-FR" sz="1600" err="1"/>
              <a:t>storming</a:t>
            </a:r>
            <a:endParaRPr lang="fr-FR" sz="1600"/>
          </a:p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/>
              <a:t>IT standards &amp; guidelines</a:t>
            </a:r>
          </a:p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/>
              <a:t>Standards d’</a:t>
            </a:r>
            <a:r>
              <a:rPr lang="fr-FR" sz="1600" err="1"/>
              <a:t>APISation</a:t>
            </a:r>
            <a:endParaRPr lang="fr-FR" sz="1600"/>
          </a:p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/>
              <a:t>Développeur </a:t>
            </a:r>
            <a:r>
              <a:rPr lang="fr-FR" sz="1600" err="1"/>
              <a:t>experience</a:t>
            </a:r>
            <a:endParaRPr lang="fr-FR" sz="1600"/>
          </a:p>
          <a:p>
            <a:pPr marL="228594" indent="-228594">
              <a:buFont typeface="Arial" panose="020B0604020202020204" pitchFamily="34" charset="0"/>
              <a:buChar char="•"/>
            </a:pPr>
            <a:endParaRPr lang="fr-FR" sz="160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À définir</a:t>
            </a:r>
            <a:endParaRPr lang="fr-FR" dirty="0"/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26550"/>
            <a:ext cx="9714909" cy="7807704"/>
            <a:chOff x="7172915" y="179444"/>
            <a:chExt cx="9714909" cy="8893342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2"/>
              <a:ext cx="4545363" cy="4203038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4250518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951497" y="179444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342461" y="758038"/>
              <a:ext cx="4421817" cy="363995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>
                <a:lnSpc>
                  <a:spcPct val="115000"/>
                </a:lnSpc>
                <a:spcAft>
                  <a:spcPts val="1000"/>
                </a:spcAft>
                <a:defRPr sz="1200">
                  <a:solidFill>
                    <a:schemeClr val="tx2"/>
                  </a:solidFill>
                </a:defRPr>
              </a:lvl1pPr>
            </a:lstStyle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Marketer</a:t>
              </a:r>
              <a:r>
                <a:rPr lang="fr-FR" sz="1100" dirty="0"/>
                <a:t> : Changement et marketing interne pour mettre en avant les évolutions, comme l’API 2.0 ou l’API métier, pour marquer le changement et fédérer les équipes autour d’une vision commune</a:t>
              </a:r>
              <a:endParaRPr lang="fr-FR" dirty="0"/>
            </a:p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Editeur </a:t>
              </a:r>
              <a:r>
                <a:rPr lang="fr-FR" sz="1100" dirty="0"/>
                <a:t>: Posture d'éditeur pour adopter une approche professionnelle en traitant les APIs comme de véritables produits</a:t>
              </a:r>
              <a:endParaRPr lang="fr-FR" sz="1100" dirty="0">
                <a:cs typeface="Calibri"/>
              </a:endParaRPr>
            </a:p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</a:t>
              </a:r>
              <a:r>
                <a:rPr lang="fr-FR" sz="1100" b="1" dirty="0" err="1"/>
                <a:t>Auto-portante</a:t>
              </a:r>
              <a:r>
                <a:rPr lang="fr-FR" sz="1100" b="1" dirty="0"/>
                <a:t>  </a:t>
              </a:r>
              <a:r>
                <a:rPr lang="fr-FR" sz="1100" dirty="0"/>
                <a:t>: API auto-découvrables pour concevoir des APIs faciles à explorer permettant aux utilisateurs de comprendre leur fonctionnement et leur usage sans documentation excessive</a:t>
              </a:r>
              <a:endParaRPr lang="fr-FR" sz="1100" dirty="0">
                <a:cs typeface="Calibri"/>
              </a:endParaRPr>
            </a:p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Métier : </a:t>
              </a:r>
              <a:r>
                <a:rPr lang="fr-FR" sz="1100" dirty="0"/>
                <a:t>Utiliser l’</a:t>
              </a:r>
              <a:r>
                <a:rPr lang="fr-FR" sz="1100" dirty="0" err="1"/>
                <a:t>event</a:t>
              </a:r>
              <a:r>
                <a:rPr lang="fr-FR" sz="1100" dirty="0"/>
                <a:t> </a:t>
              </a:r>
              <a:r>
                <a:rPr lang="fr-FR" sz="1100" dirty="0" err="1"/>
                <a:t>storming</a:t>
              </a:r>
              <a:r>
                <a:rPr lang="fr-FR" sz="1100" dirty="0"/>
                <a:t> pour traduire le vocabulaire métier en </a:t>
              </a:r>
              <a:r>
                <a:rPr lang="fr-FR" sz="1100" dirty="0" err="1"/>
                <a:t>endpoints</a:t>
              </a:r>
              <a:r>
                <a:rPr lang="fr-FR" sz="1100" dirty="0"/>
                <a:t> API</a:t>
              </a:r>
              <a:endParaRPr lang="fr-FR" sz="1100" dirty="0">
                <a:cs typeface="Calibri"/>
              </a:endParaRPr>
            </a:p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Abstraction fluide : </a:t>
              </a:r>
              <a:r>
                <a:rPr lang="fr-FR" sz="1100" dirty="0"/>
                <a:t>Synergie entre les couches pour favoriser une communication fluide entre les différentes couches techniques et le métier</a:t>
              </a:r>
              <a:endParaRPr lang="fr-FR" sz="1100" dirty="0">
                <a:cs typeface="Calibri"/>
              </a:endParaRPr>
            </a:p>
            <a:p>
              <a:pPr marL="304165" indent="-304165">
                <a:spcAft>
                  <a:spcPts val="0"/>
                </a:spcAft>
                <a:buFont typeface="Wingdings" panose="05000000000000000000" pitchFamily="2" charset="2"/>
                <a:buChar char="q"/>
              </a:pPr>
              <a:r>
                <a:rPr lang="fr-FR" sz="1100" b="1" dirty="0"/>
                <a:t>+ Data : </a:t>
              </a:r>
              <a:r>
                <a:rPr lang="fr-FR" sz="1100" dirty="0"/>
                <a:t>Avec l’aide du Chief Data </a:t>
              </a:r>
              <a:r>
                <a:rPr lang="fr-FR" sz="1100" dirty="0" err="1"/>
                <a:t>Officer</a:t>
              </a:r>
              <a:r>
                <a:rPr lang="fr-FR" sz="1100" dirty="0"/>
                <a:t> (CDO), travailler sur la modélisation des objets métiers pour structurer les données et les processus de manière cohérente</a:t>
              </a:r>
              <a:endParaRPr lang="fr-FR" sz="1100" dirty="0">
                <a:cs typeface="Calibri"/>
              </a:endParaRP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199926" y="485916"/>
              <a:ext cx="5000549" cy="4203212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- L’importance de l’intégration </a:t>
              </a:r>
              <a:r>
                <a:rPr lang="fr-FR" sz="1200" dirty="0"/>
                <a:t>: Les APIs doivent être pensées pour faciliter les intégrations techniques, sans viser directement un usage produit, mais en supportant les processus internes</a:t>
              </a:r>
              <a:endParaRPr lang="fr-FR" dirty="0"/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l’ouverture native : </a:t>
              </a:r>
              <a:r>
                <a:rPr lang="fr-FR" sz="1200" dirty="0"/>
                <a:t>Bien que les APIs soient initialement prévues pour un usage interne, il est essentiel de prévoir leur ouverture pour des partenaires externes, en cas de besoin futur</a:t>
              </a:r>
              <a:endParaRPr lang="fr-FR" sz="1200" dirty="0">
                <a:cs typeface="Calibri"/>
              </a:endParaRP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-  L’importance de l’utilisateur : </a:t>
              </a:r>
              <a:r>
                <a:rPr lang="fr-FR" sz="1200" dirty="0"/>
                <a:t>Les APIs destinées aux interfaces humaines (IHM) ne doivent pas exposer le langage métier, mais plutôt fournir des données compréhensibles et pertinentes pour l’utilisateur final.</a:t>
              </a:r>
              <a:endParaRPr lang="fr-FR" sz="1200" dirty="0">
                <a:cs typeface="Calibri"/>
              </a:endParaRP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la gestion patrimoniale </a:t>
              </a:r>
              <a:r>
                <a:rPr lang="fr-FR" sz="1200" dirty="0"/>
                <a:t>: Eviter les redondances en s’assurant qu’une API existante est réutilisée ce qui empêche le développement de solutions similaires et optimise les ressources</a:t>
              </a:r>
              <a:endParaRPr lang="fr-FR" sz="1200" dirty="0">
                <a:cs typeface="Calibri" panose="020F0502020204030204"/>
              </a:endParaRP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l’écosystème </a:t>
              </a:r>
              <a:r>
                <a:rPr lang="fr-FR" sz="1200" dirty="0"/>
                <a:t>: Les APIs ne doivent pas être conçues pour être totalement indépendantes, mais doivent rester flexibles et adaptables aux systèmes et services avec lesquels elles interagissent</a:t>
              </a:r>
              <a:endParaRPr lang="fr-FR" sz="1200" dirty="0">
                <a:cs typeface="Calibri" panose="020F0502020204030204"/>
              </a:endParaRP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363995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0" indent="0">
                <a:buNone/>
              </a:pPr>
              <a:r>
                <a:rPr lang="fr-FR" b="1" dirty="0"/>
                <a:t>Un sujet métier</a:t>
              </a:r>
            </a:p>
            <a:p>
              <a:pPr marL="304165" indent="-304165"/>
              <a:r>
                <a:rPr lang="fr-FR" dirty="0"/>
                <a:t>Les métiers au cœur de la conception pour renforcer la collaboration entre les équipes techniques et métiers pour garantir que les APIs répondent précisément aux besoins métiers </a:t>
              </a:r>
            </a:p>
            <a:p>
              <a:pPr marL="304165" indent="-304165"/>
              <a:r>
                <a:rPr lang="fr-FR" dirty="0"/>
                <a:t>Utilisation de Domain-Driven Design (DDD) pour structurer les APIs en fonction des domaines métiers, facilitant ainsi une compréhension partagée et une meilleure pertinence fonctionnelle.</a:t>
              </a:r>
              <a:endParaRPr lang="fr-FR" dirty="0">
                <a:cs typeface="Calibri"/>
              </a:endParaRPr>
            </a:p>
            <a:p>
              <a:pPr marL="0" indent="0">
                <a:buNone/>
              </a:pPr>
              <a:r>
                <a:rPr lang="fr-FR" b="1" dirty="0"/>
                <a:t>Un produit </a:t>
              </a:r>
              <a:endParaRPr lang="fr-FR" dirty="0"/>
            </a:p>
            <a:p>
              <a:pPr marL="304165" indent="-304165"/>
              <a:r>
                <a:rPr lang="fr-FR" dirty="0"/>
                <a:t>Adopter une démarche Lean Startup avec des cycles courts et itératifs pour ajuster les APIs rapidement selon les retours utilisateurs</a:t>
              </a:r>
              <a:endParaRPr lang="fr-FR" dirty="0">
                <a:cs typeface="Calibri"/>
              </a:endParaRPr>
            </a:p>
            <a:p>
              <a:pPr marL="0" indent="0">
                <a:buNone/>
              </a:pPr>
              <a:r>
                <a:rPr lang="fr-FR" b="1" dirty="0"/>
                <a:t>Un sujet complexe et </a:t>
              </a:r>
              <a:r>
                <a:rPr lang="fr-FR" b="1" dirty="0" err="1"/>
                <a:t>et</a:t>
              </a:r>
              <a:r>
                <a:rPr lang="fr-FR" b="1" dirty="0"/>
                <a:t> technique</a:t>
              </a:r>
            </a:p>
            <a:p>
              <a:pPr marL="304165" indent="-304165"/>
              <a:r>
                <a:rPr lang="fr-FR" dirty="0"/>
                <a:t>Intégrer des experts externes lorsque nécessaire afin d’apporter un regard neuf et des compétences spécifiques pour enrichir le développement des APIs</a:t>
              </a:r>
              <a:endParaRPr lang="fr-FR" dirty="0">
                <a:cs typeface="Calibri"/>
              </a:endParaRPr>
            </a:p>
            <a:p>
              <a:pPr marL="304165" indent="-304165"/>
              <a:r>
                <a:rPr lang="fr-FR" dirty="0"/>
                <a:t>Capitaliser sur les situations d'urgence afin d’exploiter les situations critiques pour identifier les points d’amélioration</a:t>
              </a:r>
              <a:endParaRPr lang="fr-FR" dirty="0">
                <a:cs typeface="Calibri"/>
              </a:endParaRP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898236"/>
            <a:ext cx="4421817" cy="280628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100" b="1" dirty="0"/>
              <a:t>Considérer l’API comme un produit </a:t>
            </a:r>
            <a:r>
              <a:rPr lang="fr-FR" sz="1100" dirty="0"/>
              <a:t>à part entière avec des cycles de développement, des évolutions et un suivi pour répondre aux besoins internes et externes</a:t>
            </a:r>
            <a:endParaRPr lang="fr-FR" sz="1100" dirty="0">
              <a:cs typeface="Calibri"/>
            </a:endParaRP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100" b="1" dirty="0"/>
              <a:t>Responsabiliser un Product </a:t>
            </a:r>
            <a:r>
              <a:rPr lang="fr-FR" sz="1100" b="1" dirty="0" err="1"/>
              <a:t>Owner</a:t>
            </a:r>
            <a:r>
              <a:rPr lang="fr-FR" sz="1100" b="1" dirty="0"/>
              <a:t> </a:t>
            </a:r>
            <a:r>
              <a:rPr lang="fr-FR" sz="1100" dirty="0"/>
              <a:t>dédié aux APIs qui collabore avec les équipes métiers pour la modélisation, le design et la gestion du </a:t>
            </a:r>
            <a:r>
              <a:rPr lang="fr-FR" sz="1100" dirty="0" err="1"/>
              <a:t>backlog</a:t>
            </a:r>
            <a:r>
              <a:rPr lang="fr-FR" sz="1100" dirty="0"/>
              <a:t> (cohérence les besoins métier et les APIs)</a:t>
            </a:r>
            <a:endParaRPr lang="fr-FR" sz="1100" dirty="0">
              <a:cs typeface="Calibri"/>
            </a:endParaRP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100" b="1" dirty="0"/>
              <a:t>Désigner un référent API </a:t>
            </a:r>
            <a:r>
              <a:rPr lang="fr-FR" sz="1100" dirty="0"/>
              <a:t>pour détecter et prioriser les besoins, valoriser les APIs existantes, garantir le respect des normes et optimiser la livraison</a:t>
            </a:r>
            <a:endParaRPr lang="fr-FR" sz="1100" dirty="0">
              <a:cs typeface="Calibri"/>
            </a:endParaRP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100" b="1" dirty="0"/>
              <a:t>Assurer un accompagnement allant du métier jusqu’au code </a:t>
            </a:r>
            <a:r>
              <a:rPr lang="fr-FR" sz="1100" dirty="0"/>
              <a:t>pour faciliter l'adoption de l'</a:t>
            </a:r>
            <a:r>
              <a:rPr lang="fr-FR" sz="1100" dirty="0" err="1"/>
              <a:t>APIsation</a:t>
            </a:r>
            <a:r>
              <a:rPr lang="fr-FR" sz="1100" dirty="0"/>
              <a:t> dans les équipes métiers et techniques</a:t>
            </a:r>
            <a:endParaRPr lang="fr-FR" dirty="0"/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100" b="1" dirty="0"/>
              <a:t>S’intégrer dans l’écosystème DSI </a:t>
            </a:r>
            <a:r>
              <a:rPr lang="fr-FR" sz="1100" dirty="0"/>
              <a:t>afin de positionner l’accompagnement </a:t>
            </a:r>
            <a:r>
              <a:rPr lang="fr-FR" sz="1100" dirty="0" err="1"/>
              <a:t>APIsation</a:t>
            </a:r>
            <a:r>
              <a:rPr lang="fr-FR" sz="1100" dirty="0"/>
              <a:t> comme une offre de service intégrée</a:t>
            </a:r>
            <a:endParaRPr lang="fr-FR" sz="11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28879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667" b="1" dirty="0">
                <a:solidFill>
                  <a:schemeClr val="bg1"/>
                </a:solidFill>
                <a:latin typeface="Montserrat" pitchFamily="2" charset="77"/>
              </a:rPr>
              <a:t>Quelles sont les conditions de réussite  d’un data </a:t>
            </a:r>
            <a:r>
              <a:rPr lang="fr-FR" sz="2667" b="1" dirty="0" err="1">
                <a:solidFill>
                  <a:schemeClr val="bg1"/>
                </a:solidFill>
                <a:latin typeface="Montserrat" pitchFamily="2" charset="77"/>
              </a:rPr>
              <a:t>space</a:t>
            </a:r>
            <a:r>
              <a:rPr lang="fr-FR" sz="2667" b="1" dirty="0">
                <a:solidFill>
                  <a:schemeClr val="bg1"/>
                </a:solidFill>
                <a:latin typeface="Montserrat" pitchFamily="2" charset="77"/>
              </a:rPr>
              <a:t> ?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81938" y="334985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2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 pitchFamily="2" charset="77"/>
              </a:rPr>
              <a:t>DATA </a:t>
            </a:r>
          </a:p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 pitchFamily="2" charset="77"/>
              </a:rPr>
              <a:t>SPACE</a:t>
            </a:r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20B7A409-6B99-D7A5-B02C-FA609D1DFFD9}"/>
              </a:ext>
            </a:extLst>
          </p:cNvPr>
          <p:cNvSpPr txBox="1"/>
          <p:nvPr/>
        </p:nvSpPr>
        <p:spPr>
          <a:xfrm>
            <a:off x="577178" y="6058413"/>
            <a:ext cx="222509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LEVIERS – ACCELERATEURS</a:t>
            </a:r>
          </a:p>
        </p:txBody>
      </p:sp>
      <p:cxnSp>
        <p:nvCxnSpPr>
          <p:cNvPr id="1045" name="Connecteur droit 1044">
            <a:extLst>
              <a:ext uri="{FF2B5EF4-FFF2-40B4-BE49-F238E27FC236}">
                <a16:creationId xmlns:a16="http://schemas.microsoft.com/office/drawing/2014/main" id="{A802E666-EE36-03CF-F216-0A48AE83B943}"/>
              </a:ext>
            </a:extLst>
          </p:cNvPr>
          <p:cNvCxnSpPr/>
          <p:nvPr/>
        </p:nvCxnSpPr>
        <p:spPr>
          <a:xfrm>
            <a:off x="803300" y="6407226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867747F6-2508-5553-AE87-041BB36644D8}"/>
              </a:ext>
            </a:extLst>
          </p:cNvPr>
          <p:cNvSpPr txBox="1"/>
          <p:nvPr/>
        </p:nvSpPr>
        <p:spPr>
          <a:xfrm>
            <a:off x="4264362" y="6010914"/>
            <a:ext cx="153183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FREINS - PITFALLS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4AE033FF-2C1A-54A3-4FA0-541FBD7195CA}"/>
              </a:ext>
            </a:extLst>
          </p:cNvPr>
          <p:cNvCxnSpPr>
            <a:cxnSpLocks/>
          </p:cNvCxnSpPr>
          <p:nvPr/>
        </p:nvCxnSpPr>
        <p:spPr>
          <a:xfrm>
            <a:off x="4264362" y="6407226"/>
            <a:ext cx="219010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94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>
              <a:spcAft>
                <a:spcPts val="800"/>
              </a:spcAft>
            </a:pPr>
            <a:endParaRPr lang="fr-FR" sz="1867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577178" y="6815159"/>
            <a:ext cx="3341960" cy="77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8594" indent="-228594">
              <a:buFont typeface="Arial" panose="020B0604020202020204" pitchFamily="34" charset="0"/>
              <a:buChar char="•"/>
            </a:pPr>
            <a:endParaRPr lang="fr-FR" sz="16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3831668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396487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5951" y="597739"/>
              <a:ext cx="4421817" cy="116893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>
                <a:lnSpc>
                  <a:spcPct val="115000"/>
                </a:lnSpc>
                <a:spcAft>
                  <a:spcPts val="1000"/>
                </a:spcAft>
                <a:defRPr sz="1200">
                  <a:solidFill>
                    <a:schemeClr val="tx2"/>
                  </a:solidFill>
                </a:defRPr>
              </a:lvl1pPr>
            </a:lstStyle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 err="1"/>
                <a:t>Scoping</a:t>
              </a:r>
              <a:r>
                <a:rPr lang="fr-FR" sz="1400" dirty="0"/>
                <a:t> 360°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ADR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Architecture </a:t>
              </a:r>
              <a:r>
                <a:rPr lang="fr-FR" sz="1400" dirty="0" err="1"/>
                <a:t>runway</a:t>
              </a:r>
              <a:endParaRPr lang="fr-FR" sz="1400" dirty="0"/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3328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dirty="0"/>
                <a:t>A définir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53564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304165" indent="-304165"/>
              <a:r>
                <a:rPr lang="fr-FR" sz="1100" dirty="0"/>
                <a:t>A définir</a:t>
              </a:r>
            </a:p>
            <a:p>
              <a:pPr marL="304165" indent="-304165"/>
              <a:endParaRPr lang="fr-FR" dirty="0">
                <a:cs typeface="Calibri"/>
              </a:endParaRP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>
                <a:solidFill>
                  <a:srgbClr val="CFE841"/>
                </a:solidFill>
              </a:endParaRP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735906"/>
            <a:ext cx="4401761" cy="10688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Etablir une carte des flux de valeur de l’</a:t>
            </a:r>
            <a:r>
              <a:rPr lang="fr-FR" sz="1400" dirty="0" err="1"/>
              <a:t>ecosystème</a:t>
            </a:r>
            <a:r>
              <a:rPr lang="fr-FR" sz="1400" dirty="0"/>
              <a:t> digital</a:t>
            </a: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fr-FR" sz="1400" dirty="0"/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Définir les building blocks d’un data </a:t>
            </a:r>
            <a:r>
              <a:rPr lang="fr-FR" sz="1400" dirty="0" err="1"/>
              <a:t>space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61110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Comment exploiter l’IA pour faire de </a:t>
            </a: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l’architecture autrement ?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81938" y="334985"/>
            <a:ext cx="5485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3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GENERATIVE </a:t>
            </a:r>
          </a:p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IA</a:t>
            </a:r>
            <a:endParaRPr lang="fr-FR" sz="1400" dirty="0"/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358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  <a:spcAft>
                <a:spcPts val="1333"/>
              </a:spcAft>
            </a:pPr>
            <a:r>
              <a:rPr lang="fr-FR" sz="1600" dirty="0">
                <a:solidFill>
                  <a:schemeClr val="tx2"/>
                </a:solidFill>
              </a:rPr>
              <a:t>Rappel des Rôles d’architecture à booster par l’IA  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456528" y="5232944"/>
            <a:ext cx="5893472" cy="3588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r>
              <a:rPr lang="fr-FR" sz="1600" dirty="0"/>
              <a:t>Rappel des terrains de jeux d’architecture à booster par l’IA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4179191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422815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5951" y="597739"/>
              <a:ext cx="4421817" cy="2751843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287655" indent="-304165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200">
                  <a:solidFill>
                    <a:schemeClr val="tx2"/>
                  </a:solidFill>
                </a:defRPr>
              </a:lvl1pPr>
            </a:lstStyle>
            <a:p>
              <a:r>
                <a:rPr lang="fr-FR" sz="1200" b="1" dirty="0"/>
                <a:t>+ Produit fini :</a:t>
              </a:r>
              <a:r>
                <a:rPr lang="fr-FR" sz="1200" dirty="0"/>
                <a:t> </a:t>
              </a:r>
              <a:r>
                <a:rPr lang="fr-FR" dirty="0"/>
                <a:t>Tester des solutions en tenant compte de la protection des données et de la performance produit</a:t>
              </a:r>
            </a:p>
            <a:p>
              <a:r>
                <a:rPr lang="fr-FR" b="1" dirty="0"/>
                <a:t>+ Essai/erreur : </a:t>
              </a:r>
              <a:r>
                <a:rPr lang="fr-FR" dirty="0" err="1"/>
                <a:t>Pré-requis</a:t>
              </a:r>
              <a:r>
                <a:rPr lang="fr-FR" dirty="0"/>
                <a:t> : collecter et capitaliser les données historiques pour structurer les modèles. Tester rapidement, ajuster ou abandonner en fonction des résultats</a:t>
              </a:r>
            </a:p>
            <a:p>
              <a:r>
                <a:rPr lang="fr-FR" b="1" dirty="0"/>
                <a:t>+ Usage : </a:t>
              </a:r>
              <a:r>
                <a:rPr lang="fr-FR" dirty="0"/>
                <a:t>Expérimentations : suivre les résultats (feedback, usage) pour transformer les expérimentations en produits fonctionnels plutôt que simples outils techniques</a:t>
              </a:r>
            </a:p>
            <a:p>
              <a:r>
                <a:rPr lang="fr-FR" b="1" dirty="0"/>
                <a:t>+ Acculturer </a:t>
              </a:r>
              <a:r>
                <a:rPr lang="fr-FR" dirty="0"/>
                <a:t>: Enjeux IA : acculturer les équipes aux systèmes probabilistes, à la gestion des biais et création d’architectes augmentés sans tomber dans le piège d'une IA omniprésente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396131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pertinence pour doc et gestion de connaissance :</a:t>
              </a:r>
              <a:r>
                <a:rPr lang="fr-FR" sz="1200" dirty="0"/>
                <a:t>Tirer parti des retours d’expérience pour enrichir la documentation et la gestion des connaissances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expérimentations nombreuses en cours : </a:t>
              </a:r>
              <a:r>
                <a:rPr lang="fr-FR" sz="1200" dirty="0"/>
                <a:t>Retour d’expériences des participants sur les expérimentations chez eux (ex. ADR, </a:t>
              </a:r>
              <a:r>
                <a:rPr lang="fr-FR" sz="1200" dirty="0" err="1"/>
                <a:t>rétrodocumentation</a:t>
              </a:r>
              <a:r>
                <a:rPr lang="fr-FR" sz="1200" dirty="0"/>
                <a:t>, gestion de connaissances)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outils </a:t>
              </a:r>
              <a:r>
                <a:rPr lang="fr-FR" sz="1200" b="1" dirty="0" err="1"/>
                <a:t>copilot</a:t>
              </a:r>
              <a:r>
                <a:rPr lang="fr-FR" sz="1200" b="1" dirty="0"/>
                <a:t>, OCR, </a:t>
              </a:r>
              <a:r>
                <a:rPr lang="fr-FR" sz="1200" b="1" dirty="0" err="1"/>
                <a:t>Llman</a:t>
              </a:r>
              <a:r>
                <a:rPr lang="fr-FR" sz="1200" b="1" dirty="0"/>
                <a:t>, </a:t>
              </a:r>
              <a:r>
                <a:rPr lang="fr-FR" sz="1200" b="1" dirty="0" err="1"/>
                <a:t>HuggingFace</a:t>
              </a:r>
              <a:r>
                <a:rPr lang="fr-FR" sz="1200" b="1" dirty="0"/>
                <a:t> </a:t>
              </a:r>
              <a:r>
                <a:rPr lang="fr-FR" sz="1200" dirty="0"/>
                <a:t>: Utilisation de </a:t>
              </a:r>
              <a:r>
                <a:rPr lang="fr-FR" sz="1200" dirty="0" err="1"/>
                <a:t>Copilot</a:t>
              </a:r>
              <a:r>
                <a:rPr lang="fr-FR" sz="1200" dirty="0"/>
                <a:t> 365 pour </a:t>
              </a:r>
              <a:r>
                <a:rPr lang="fr-FR" sz="1200" dirty="0" err="1"/>
                <a:t>review</a:t>
              </a:r>
              <a:r>
                <a:rPr lang="fr-FR" sz="1200" dirty="0"/>
                <a:t> ADR, reconnaissance de diagrammes avec TR OCR, application des modèles </a:t>
              </a:r>
              <a:r>
                <a:rPr lang="fr-FR" sz="1200" dirty="0" err="1"/>
                <a:t>Llama</a:t>
              </a:r>
              <a:r>
                <a:rPr lang="fr-FR" sz="1200" dirty="0"/>
                <a:t>, </a:t>
              </a:r>
              <a:r>
                <a:rPr lang="fr-FR" sz="1200" dirty="0" err="1"/>
                <a:t>HuggingFace</a:t>
              </a:r>
              <a:endParaRPr lang="fr-FR" sz="1200" dirty="0"/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France travail ADR :  </a:t>
              </a:r>
              <a:r>
                <a:rPr lang="fr-FR" sz="1200" dirty="0"/>
                <a:t>ADR Recherche d’ADR via Confluence (France Travail), utilisation de RAG (</a:t>
              </a:r>
              <a:r>
                <a:rPr lang="fr-FR" sz="1200" dirty="0" err="1"/>
                <a:t>Llama</a:t>
              </a:r>
              <a:r>
                <a:rPr lang="fr-FR" sz="1200" dirty="0"/>
                <a:t> avec Mistral) pour la synthèse des données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- Cas d’usages </a:t>
              </a:r>
              <a:r>
                <a:rPr lang="fr-FR" sz="1200" b="1" dirty="0" err="1"/>
                <a:t>prométeurs</a:t>
              </a:r>
              <a:r>
                <a:rPr lang="fr-FR" sz="1200" b="1" dirty="0"/>
                <a:t> </a:t>
              </a:r>
              <a:r>
                <a:rPr lang="fr-FR" sz="1200" dirty="0"/>
                <a:t>: démonstrations exploratoires (</a:t>
              </a:r>
              <a:r>
                <a:rPr lang="fr-FR" sz="1200" dirty="0" err="1"/>
                <a:t>Hashicorp</a:t>
              </a:r>
              <a:r>
                <a:rPr lang="fr-FR" sz="1200" dirty="0"/>
                <a:t>, démo Club Urba EA), vérification de l'architecture et génération de propositions de design basées sur des architectures de référence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347752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0" indent="0">
                <a:buNone/>
              </a:pPr>
              <a:r>
                <a:rPr lang="fr-FR" sz="1200" b="1" dirty="0"/>
                <a:t>Un sujet de veille</a:t>
              </a:r>
            </a:p>
            <a:p>
              <a:pPr marL="304165" indent="-304165"/>
              <a:r>
                <a:rPr lang="fr-FR" sz="1200" dirty="0"/>
                <a:t>Acquérir les connaissances nécessaires sur les sujets émergents et les solutions du marché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Diffusion des connaissances sur les sujets en cours, notamment sur l’état du marché, les solutions des éditeurs, et l’expérimentation interne</a:t>
              </a:r>
            </a:p>
            <a:p>
              <a:pPr marL="0" indent="0">
                <a:buNone/>
              </a:pPr>
              <a:r>
                <a:rPr lang="fr-FR" sz="1200" b="1" dirty="0">
                  <a:cs typeface="Calibri"/>
                </a:rPr>
                <a:t>Un sujet tiré par l’Open source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Technologies Open Source : Expérimentation avec </a:t>
              </a:r>
              <a:r>
                <a:rPr lang="fr-FR" sz="1200" dirty="0" err="1">
                  <a:cs typeface="Calibri"/>
                </a:rPr>
                <a:t>DiagramGPT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LeanIX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Excalidraw</a:t>
              </a:r>
              <a:r>
                <a:rPr lang="fr-FR" sz="1200" dirty="0">
                  <a:cs typeface="Calibri"/>
                </a:rPr>
                <a:t>, </a:t>
              </a:r>
              <a:r>
                <a:rPr lang="fr-FR" sz="1200" dirty="0" err="1">
                  <a:cs typeface="Calibri"/>
                </a:rPr>
                <a:t>DrawIO</a:t>
              </a:r>
              <a:r>
                <a:rPr lang="fr-FR" sz="1200" dirty="0">
                  <a:cs typeface="Calibri"/>
                </a:rPr>
                <a:t> pour la production de rapports automatisés ou la gestion visuelle des architectures</a:t>
              </a:r>
            </a:p>
            <a:p>
              <a:pPr marL="0" indent="0">
                <a:buNone/>
              </a:pPr>
              <a:r>
                <a:rPr lang="fr-FR" sz="1200" b="1" dirty="0">
                  <a:cs typeface="Calibri"/>
                </a:rPr>
                <a:t>Un sujet data et réglementaire</a:t>
              </a:r>
            </a:p>
            <a:p>
              <a:pPr marL="304165" indent="-304165"/>
              <a:r>
                <a:rPr lang="fr-FR" sz="1200" dirty="0">
                  <a:cs typeface="Calibri"/>
                </a:rPr>
                <a:t>RGPD et anonymisation : Connaître les outils et solutions pour gérer les données sensibles, les respecter dans le cadre des réglementations</a:t>
              </a: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735906"/>
            <a:ext cx="4401761" cy="30530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287655" indent="-304165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q"/>
              <a:defRPr sz="1200">
                <a:solidFill>
                  <a:schemeClr val="tx2"/>
                </a:solidFill>
              </a:defRPr>
            </a:lvl1pPr>
          </a:lstStyle>
          <a:p>
            <a:r>
              <a:rPr lang="fr-FR" b="1" dirty="0"/>
              <a:t>Description et analyse SI </a:t>
            </a:r>
            <a:r>
              <a:rPr lang="fr-FR" dirty="0"/>
              <a:t>: utiliser des outils pour générer des diagrammes, synthétiser la documentation et cartographier les systèmes d’information. Réaliser des analyses d’obsolescence et d’impact</a:t>
            </a:r>
          </a:p>
          <a:p>
            <a:r>
              <a:rPr lang="fr-FR" b="1" dirty="0"/>
              <a:t>Aide à la conception </a:t>
            </a:r>
            <a:r>
              <a:rPr lang="fr-FR" dirty="0"/>
              <a:t>: Clarifier les exigences et traduire les besoins en livrables concrets pour soutenir la transformation architecturale</a:t>
            </a:r>
          </a:p>
          <a:p>
            <a:r>
              <a:rPr lang="fr-FR" b="1" dirty="0"/>
              <a:t>Exigences techniques </a:t>
            </a:r>
            <a:r>
              <a:rPr lang="fr-FR" dirty="0"/>
              <a:t>: traduire les schémas Miro en livrables d’architecture, aligner les règlements aux contraintes techniques</a:t>
            </a:r>
          </a:p>
          <a:p>
            <a:r>
              <a:rPr lang="fr-FR" b="1" dirty="0"/>
              <a:t>Outils de simulation :</a:t>
            </a:r>
            <a:r>
              <a:rPr lang="fr-FR" dirty="0"/>
              <a:t> utiliser des assistants comme des </a:t>
            </a:r>
            <a:r>
              <a:rPr lang="fr-FR" dirty="0" err="1"/>
              <a:t>chatbots</a:t>
            </a:r>
            <a:r>
              <a:rPr lang="fr-FR" dirty="0"/>
              <a:t> pour l’</a:t>
            </a:r>
            <a:r>
              <a:rPr lang="fr-FR" dirty="0" err="1"/>
              <a:t>onboarding</a:t>
            </a:r>
            <a:r>
              <a:rPr lang="fr-FR" dirty="0"/>
              <a:t>, digital </a:t>
            </a:r>
            <a:r>
              <a:rPr lang="fr-FR" dirty="0" err="1"/>
              <a:t>twins</a:t>
            </a:r>
            <a:r>
              <a:rPr lang="fr-FR" dirty="0"/>
              <a:t> pour simuler les impacts et des analyses de gap pour aligner l’architecture prévue avec la situation actuelle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4C78AA0A-FC23-C3C8-A045-02CD3237BF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228" y="2835159"/>
            <a:ext cx="6164464" cy="2171926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BE56DF17-78CE-BD8C-0AB1-8FA5121703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938" y="5735906"/>
            <a:ext cx="3650243" cy="343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4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Mettre en œuvre des techniques </a:t>
            </a: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d’architecture for flow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51481" y="334985"/>
            <a:ext cx="6094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4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ARCHI </a:t>
            </a:r>
          </a:p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FOR FLOW</a:t>
            </a:r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20B7A409-6B99-D7A5-B02C-FA609D1DFFD9}"/>
              </a:ext>
            </a:extLst>
          </p:cNvPr>
          <p:cNvSpPr txBox="1"/>
          <p:nvPr/>
        </p:nvSpPr>
        <p:spPr>
          <a:xfrm>
            <a:off x="577178" y="6058413"/>
            <a:ext cx="222509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LEVIERS – ACCELERATEURS</a:t>
            </a:r>
          </a:p>
        </p:txBody>
      </p:sp>
      <p:cxnSp>
        <p:nvCxnSpPr>
          <p:cNvPr id="1045" name="Connecteur droit 1044">
            <a:extLst>
              <a:ext uri="{FF2B5EF4-FFF2-40B4-BE49-F238E27FC236}">
                <a16:creationId xmlns:a16="http://schemas.microsoft.com/office/drawing/2014/main" id="{A802E666-EE36-03CF-F216-0A48AE83B943}"/>
              </a:ext>
            </a:extLst>
          </p:cNvPr>
          <p:cNvCxnSpPr/>
          <p:nvPr/>
        </p:nvCxnSpPr>
        <p:spPr>
          <a:xfrm>
            <a:off x="803300" y="6407226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867747F6-2508-5553-AE87-041BB36644D8}"/>
              </a:ext>
            </a:extLst>
          </p:cNvPr>
          <p:cNvSpPr txBox="1"/>
          <p:nvPr/>
        </p:nvSpPr>
        <p:spPr>
          <a:xfrm>
            <a:off x="4264362" y="6010914"/>
            <a:ext cx="153183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FREINS - PITFALLS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4AE033FF-2C1A-54A3-4FA0-541FBD7195CA}"/>
              </a:ext>
            </a:extLst>
          </p:cNvPr>
          <p:cNvCxnSpPr>
            <a:cxnSpLocks/>
          </p:cNvCxnSpPr>
          <p:nvPr/>
        </p:nvCxnSpPr>
        <p:spPr>
          <a:xfrm>
            <a:off x="4264362" y="6407226"/>
            <a:ext cx="219010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94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>
              <a:spcAft>
                <a:spcPts val="800"/>
              </a:spcAft>
            </a:pPr>
            <a:endParaRPr lang="fr-FR" sz="1867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577178" y="6815159"/>
            <a:ext cx="3341960" cy="77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8594" indent="-228594">
              <a:buFont typeface="Arial" panose="020B0604020202020204" pitchFamily="34" charset="0"/>
              <a:buChar char="•"/>
            </a:pPr>
            <a:endParaRPr lang="fr-FR" sz="16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3831668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396487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5951" y="597739"/>
              <a:ext cx="4421817" cy="116893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>
                <a:lnSpc>
                  <a:spcPct val="115000"/>
                </a:lnSpc>
                <a:spcAft>
                  <a:spcPts val="1000"/>
                </a:spcAft>
                <a:defRPr sz="1200">
                  <a:solidFill>
                    <a:schemeClr val="tx2"/>
                  </a:solidFill>
                </a:defRPr>
              </a:lvl1pPr>
            </a:lstStyle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 err="1"/>
                <a:t>Scoping</a:t>
              </a:r>
              <a:r>
                <a:rPr lang="fr-FR" sz="1400" dirty="0"/>
                <a:t> 360°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ADR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Architecture </a:t>
              </a:r>
              <a:r>
                <a:rPr lang="fr-FR" sz="1400" dirty="0" err="1"/>
                <a:t>runway</a:t>
              </a:r>
              <a:endParaRPr lang="fr-FR" sz="1400" dirty="0"/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3328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dirty="0"/>
                <a:t>A définir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53564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304165" indent="-304165"/>
              <a:r>
                <a:rPr lang="fr-FR" sz="1100" dirty="0"/>
                <a:t>A définir</a:t>
              </a:r>
            </a:p>
            <a:p>
              <a:pPr marL="304165" indent="-304165"/>
              <a:endParaRPr lang="fr-FR" dirty="0">
                <a:cs typeface="Calibri"/>
              </a:endParaRP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735906"/>
            <a:ext cx="4401761" cy="10688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Etablir une carte des flux de valeur de l’</a:t>
            </a:r>
            <a:r>
              <a:rPr lang="fr-FR" sz="1400" dirty="0" err="1"/>
              <a:t>ecosystème</a:t>
            </a:r>
            <a:r>
              <a:rPr lang="fr-FR" sz="1400" dirty="0"/>
              <a:t> digital</a:t>
            </a: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fr-FR" sz="1400" dirty="0"/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Définir les building blocks d’un data </a:t>
            </a:r>
            <a:r>
              <a:rPr lang="fr-FR" sz="1400" dirty="0" err="1"/>
              <a:t>space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118725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Comment appréhender </a:t>
            </a: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la complexité ?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81136" y="334985"/>
            <a:ext cx="5501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5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FACING COMPLEXITY</a:t>
            </a:r>
          </a:p>
          <a:p>
            <a:pPr algn="ctr"/>
            <a:endParaRPr lang="fr-FR" sz="1400" b="1" dirty="0">
              <a:solidFill>
                <a:srgbClr val="CFE841"/>
              </a:solidFill>
              <a:latin typeface="Montserrat"/>
            </a:endParaRPr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20B7A409-6B99-D7A5-B02C-FA609D1DFFD9}"/>
              </a:ext>
            </a:extLst>
          </p:cNvPr>
          <p:cNvSpPr txBox="1"/>
          <p:nvPr/>
        </p:nvSpPr>
        <p:spPr>
          <a:xfrm>
            <a:off x="577178" y="6058413"/>
            <a:ext cx="222509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LEVIERS – ACCELERATEURS</a:t>
            </a:r>
          </a:p>
        </p:txBody>
      </p:sp>
      <p:cxnSp>
        <p:nvCxnSpPr>
          <p:cNvPr id="1045" name="Connecteur droit 1044">
            <a:extLst>
              <a:ext uri="{FF2B5EF4-FFF2-40B4-BE49-F238E27FC236}">
                <a16:creationId xmlns:a16="http://schemas.microsoft.com/office/drawing/2014/main" id="{A802E666-EE36-03CF-F216-0A48AE83B943}"/>
              </a:ext>
            </a:extLst>
          </p:cNvPr>
          <p:cNvCxnSpPr/>
          <p:nvPr/>
        </p:nvCxnSpPr>
        <p:spPr>
          <a:xfrm>
            <a:off x="803300" y="6407226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867747F6-2508-5553-AE87-041BB36644D8}"/>
              </a:ext>
            </a:extLst>
          </p:cNvPr>
          <p:cNvSpPr txBox="1"/>
          <p:nvPr/>
        </p:nvSpPr>
        <p:spPr>
          <a:xfrm>
            <a:off x="4264362" y="6010914"/>
            <a:ext cx="153183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FREINS - PITFALLS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4AE033FF-2C1A-54A3-4FA0-541FBD7195CA}"/>
              </a:ext>
            </a:extLst>
          </p:cNvPr>
          <p:cNvCxnSpPr>
            <a:cxnSpLocks/>
          </p:cNvCxnSpPr>
          <p:nvPr/>
        </p:nvCxnSpPr>
        <p:spPr>
          <a:xfrm>
            <a:off x="4264362" y="6407226"/>
            <a:ext cx="219010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94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>
              <a:spcAft>
                <a:spcPts val="800"/>
              </a:spcAft>
            </a:pPr>
            <a:endParaRPr lang="fr-FR" sz="1867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577178" y="6815159"/>
            <a:ext cx="3341960" cy="77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8594" indent="-228594">
              <a:buFont typeface="Arial" panose="020B0604020202020204" pitchFamily="34" charset="0"/>
              <a:buChar char="•"/>
            </a:pPr>
            <a:endParaRPr lang="fr-FR" sz="16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3831668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396487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5951" y="597739"/>
              <a:ext cx="4421817" cy="1168939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>
                <a:lnSpc>
                  <a:spcPct val="115000"/>
                </a:lnSpc>
                <a:spcAft>
                  <a:spcPts val="1000"/>
                </a:spcAft>
                <a:defRPr sz="1200">
                  <a:solidFill>
                    <a:schemeClr val="tx2"/>
                  </a:solidFill>
                </a:defRPr>
              </a:lvl1pPr>
            </a:lstStyle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 err="1"/>
                <a:t>Scoping</a:t>
              </a:r>
              <a:r>
                <a:rPr lang="fr-FR" sz="1400" dirty="0"/>
                <a:t> 360°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ADR</a:t>
              </a:r>
            </a:p>
            <a:p>
              <a:pPr marL="304792" indent="-304792">
                <a:spcAft>
                  <a:spcPts val="800"/>
                </a:spcAft>
                <a:buFont typeface="Wingdings" panose="05000000000000000000" pitchFamily="2" charset="2"/>
                <a:buChar char="q"/>
              </a:pPr>
              <a:r>
                <a:rPr lang="fr-FR" sz="1400" dirty="0"/>
                <a:t>Architecture </a:t>
              </a:r>
              <a:r>
                <a:rPr lang="fr-FR" sz="1400" dirty="0" err="1"/>
                <a:t>runway</a:t>
              </a:r>
              <a:endParaRPr lang="fr-FR" sz="1400" dirty="0"/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3328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dirty="0"/>
                <a:t>A définir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535645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304165" indent="-304165"/>
              <a:r>
                <a:rPr lang="fr-FR" sz="1100" dirty="0"/>
                <a:t>A définir</a:t>
              </a:r>
            </a:p>
            <a:p>
              <a:pPr marL="304165" indent="-304165"/>
              <a:endParaRPr lang="fr-FR" dirty="0">
                <a:cs typeface="Calibri"/>
              </a:endParaRP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43232" y="5735906"/>
            <a:ext cx="4401761" cy="10688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Etablir une carte des flux de valeur de l’</a:t>
            </a:r>
            <a:r>
              <a:rPr lang="fr-FR" sz="1400" dirty="0" err="1"/>
              <a:t>ecosystème</a:t>
            </a:r>
            <a:r>
              <a:rPr lang="fr-FR" sz="1400" dirty="0"/>
              <a:t> digital</a:t>
            </a:r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endParaRPr lang="fr-FR" sz="1400" dirty="0"/>
          </a:p>
          <a:p>
            <a:pPr marL="304165" indent="-304165"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fr-FR" sz="1400" dirty="0"/>
              <a:t>Définir les building blocks d’un data </a:t>
            </a:r>
            <a:r>
              <a:rPr lang="fr-FR" sz="1400" dirty="0" err="1"/>
              <a:t>space</a:t>
            </a:r>
            <a:endParaRPr lang="fr-FR" sz="1400" dirty="0"/>
          </a:p>
        </p:txBody>
      </p:sp>
    </p:spTree>
    <p:extLst>
      <p:ext uri="{BB962C8B-B14F-4D97-AF65-F5344CB8AC3E}">
        <p14:creationId xmlns:p14="http://schemas.microsoft.com/office/powerpoint/2010/main" val="399770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Rectangle : coins arrondis 1028">
            <a:extLst>
              <a:ext uri="{FF2B5EF4-FFF2-40B4-BE49-F238E27FC236}">
                <a16:creationId xmlns:a16="http://schemas.microsoft.com/office/drawing/2014/main" id="{CB70D09B-554B-E986-9890-5C4A9D5A4F9D}"/>
              </a:ext>
            </a:extLst>
          </p:cNvPr>
          <p:cNvSpPr/>
          <p:nvPr/>
        </p:nvSpPr>
        <p:spPr>
          <a:xfrm>
            <a:off x="323807" y="213290"/>
            <a:ext cx="16441242" cy="1384513"/>
          </a:xfrm>
          <a:prstGeom prst="roundRect">
            <a:avLst>
              <a:gd name="adj" fmla="val 0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0" name="Rectangle : coins arrondis 1029">
            <a:extLst>
              <a:ext uri="{FF2B5EF4-FFF2-40B4-BE49-F238E27FC236}">
                <a16:creationId xmlns:a16="http://schemas.microsoft.com/office/drawing/2014/main" id="{F9D9EA4B-B8C8-425B-A40B-C8C8E9669BB7}"/>
              </a:ext>
            </a:extLst>
          </p:cNvPr>
          <p:cNvSpPr/>
          <p:nvPr/>
        </p:nvSpPr>
        <p:spPr>
          <a:xfrm>
            <a:off x="887828" y="345475"/>
            <a:ext cx="14747664" cy="1119359"/>
          </a:xfrm>
          <a:prstGeom prst="roundRect">
            <a:avLst/>
          </a:prstGeom>
          <a:solidFill>
            <a:schemeClr val="accent1">
              <a:alpha val="27457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Quel est le rôle des architectes </a:t>
            </a:r>
          </a:p>
          <a:p>
            <a:pPr algn="ctr"/>
            <a:r>
              <a:rPr lang="fr-FR" sz="2800" b="1" dirty="0">
                <a:solidFill>
                  <a:schemeClr val="bg1"/>
                </a:solidFill>
                <a:latin typeface="Montserrat"/>
              </a:rPr>
              <a:t>dans le déploiement de SRE ?</a:t>
            </a:r>
          </a:p>
        </p:txBody>
      </p:sp>
      <p:sp>
        <p:nvSpPr>
          <p:cNvPr id="1031" name="ZoneTexte 1030">
            <a:extLst>
              <a:ext uri="{FF2B5EF4-FFF2-40B4-BE49-F238E27FC236}">
                <a16:creationId xmlns:a16="http://schemas.microsoft.com/office/drawing/2014/main" id="{81190441-45DA-E346-731C-0D56DEF04D9A}"/>
              </a:ext>
            </a:extLst>
          </p:cNvPr>
          <p:cNvSpPr txBox="1"/>
          <p:nvPr/>
        </p:nvSpPr>
        <p:spPr>
          <a:xfrm>
            <a:off x="1467511" y="334985"/>
            <a:ext cx="5774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 dirty="0">
                <a:solidFill>
                  <a:srgbClr val="CFE841"/>
                </a:solidFill>
                <a:latin typeface="Montserrat" pitchFamily="2" charset="77"/>
              </a:rPr>
              <a:t>6</a:t>
            </a:r>
          </a:p>
        </p:txBody>
      </p:sp>
      <p:sp>
        <p:nvSpPr>
          <p:cNvPr id="1032" name="ZoneTexte 1031">
            <a:extLst>
              <a:ext uri="{FF2B5EF4-FFF2-40B4-BE49-F238E27FC236}">
                <a16:creationId xmlns:a16="http://schemas.microsoft.com/office/drawing/2014/main" id="{F7FD1B18-E162-CCC5-50BD-6138CA026AC4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 dirty="0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1033" name="ZoneTexte 1032">
            <a:extLst>
              <a:ext uri="{FF2B5EF4-FFF2-40B4-BE49-F238E27FC236}">
                <a16:creationId xmlns:a16="http://schemas.microsoft.com/office/drawing/2014/main" id="{A4E3D6A4-E8B7-400F-47EF-D00F90ACD79F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SRE </a:t>
            </a:r>
          </a:p>
          <a:p>
            <a:pPr algn="ctr"/>
            <a:r>
              <a:rPr lang="fr-FR" sz="1400" b="1" dirty="0">
                <a:solidFill>
                  <a:srgbClr val="CFE841"/>
                </a:solidFill>
                <a:latin typeface="Montserrat"/>
              </a:rPr>
              <a:t>OPS</a:t>
            </a:r>
          </a:p>
        </p:txBody>
      </p:sp>
      <p:sp>
        <p:nvSpPr>
          <p:cNvPr id="1034" name="Rectangle : coins arrondis 1033">
            <a:extLst>
              <a:ext uri="{FF2B5EF4-FFF2-40B4-BE49-F238E27FC236}">
                <a16:creationId xmlns:a16="http://schemas.microsoft.com/office/drawing/2014/main" id="{58627241-1518-CA28-07DE-7815DF9ED454}"/>
              </a:ext>
            </a:extLst>
          </p:cNvPr>
          <p:cNvSpPr>
            <a:spLocks/>
          </p:cNvSpPr>
          <p:nvPr/>
        </p:nvSpPr>
        <p:spPr>
          <a:xfrm>
            <a:off x="303750" y="1758248"/>
            <a:ext cx="6474007" cy="7629662"/>
          </a:xfrm>
          <a:prstGeom prst="roundRect">
            <a:avLst>
              <a:gd name="adj" fmla="val 3336"/>
            </a:avLst>
          </a:prstGeom>
          <a:solidFill>
            <a:schemeClr val="bg1">
              <a:lumMod val="65000"/>
              <a:alpha val="3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/>
          </a:p>
        </p:txBody>
      </p:sp>
      <p:sp>
        <p:nvSpPr>
          <p:cNvPr id="1035" name="ZoneTexte 1034">
            <a:extLst>
              <a:ext uri="{FF2B5EF4-FFF2-40B4-BE49-F238E27FC236}">
                <a16:creationId xmlns:a16="http://schemas.microsoft.com/office/drawing/2014/main" id="{56B7D9E0-AB37-30EC-7BE4-27CBBAF9E075}"/>
              </a:ext>
            </a:extLst>
          </p:cNvPr>
          <p:cNvSpPr txBox="1"/>
          <p:nvPr/>
        </p:nvSpPr>
        <p:spPr>
          <a:xfrm>
            <a:off x="2953916" y="1999415"/>
            <a:ext cx="1100238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IDEES CLEFS</a:t>
            </a:r>
          </a:p>
        </p:txBody>
      </p:sp>
      <p:cxnSp>
        <p:nvCxnSpPr>
          <p:cNvPr id="1037" name="Connecteur droit 1036">
            <a:extLst>
              <a:ext uri="{FF2B5EF4-FFF2-40B4-BE49-F238E27FC236}">
                <a16:creationId xmlns:a16="http://schemas.microsoft.com/office/drawing/2014/main" id="{AF0C4FB9-7B9C-1E19-A965-564E59AB5EFC}"/>
              </a:ext>
            </a:extLst>
          </p:cNvPr>
          <p:cNvCxnSpPr>
            <a:cxnSpLocks/>
          </p:cNvCxnSpPr>
          <p:nvPr/>
        </p:nvCxnSpPr>
        <p:spPr>
          <a:xfrm>
            <a:off x="2246007" y="2374394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4" name="ZoneTexte 1043">
            <a:extLst>
              <a:ext uri="{FF2B5EF4-FFF2-40B4-BE49-F238E27FC236}">
                <a16:creationId xmlns:a16="http://schemas.microsoft.com/office/drawing/2014/main" id="{20B7A409-6B99-D7A5-B02C-FA609D1DFFD9}"/>
              </a:ext>
            </a:extLst>
          </p:cNvPr>
          <p:cNvSpPr txBox="1"/>
          <p:nvPr/>
        </p:nvSpPr>
        <p:spPr>
          <a:xfrm>
            <a:off x="577178" y="6058413"/>
            <a:ext cx="2225096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LEVIERS – ACCELERATEURS</a:t>
            </a:r>
          </a:p>
        </p:txBody>
      </p:sp>
      <p:cxnSp>
        <p:nvCxnSpPr>
          <p:cNvPr id="1045" name="Connecteur droit 1044">
            <a:extLst>
              <a:ext uri="{FF2B5EF4-FFF2-40B4-BE49-F238E27FC236}">
                <a16:creationId xmlns:a16="http://schemas.microsoft.com/office/drawing/2014/main" id="{A802E666-EE36-03CF-F216-0A48AE83B943}"/>
              </a:ext>
            </a:extLst>
          </p:cNvPr>
          <p:cNvCxnSpPr/>
          <p:nvPr/>
        </p:nvCxnSpPr>
        <p:spPr>
          <a:xfrm>
            <a:off x="803300" y="6407226"/>
            <a:ext cx="251605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6" name="ZoneTexte 1045">
            <a:extLst>
              <a:ext uri="{FF2B5EF4-FFF2-40B4-BE49-F238E27FC236}">
                <a16:creationId xmlns:a16="http://schemas.microsoft.com/office/drawing/2014/main" id="{867747F6-2508-5553-AE87-041BB36644D8}"/>
              </a:ext>
            </a:extLst>
          </p:cNvPr>
          <p:cNvSpPr txBox="1"/>
          <p:nvPr/>
        </p:nvSpPr>
        <p:spPr>
          <a:xfrm>
            <a:off x="4264362" y="6010914"/>
            <a:ext cx="1531830" cy="3181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67">
                <a:solidFill>
                  <a:schemeClr val="tx2"/>
                </a:solidFill>
                <a:latin typeface="Gotham Rounded Bold" panose="02000000000000000000" pitchFamily="50" charset="0"/>
              </a:rPr>
              <a:t>FREINS - PITFALLS</a:t>
            </a:r>
          </a:p>
        </p:txBody>
      </p:sp>
      <p:cxnSp>
        <p:nvCxnSpPr>
          <p:cNvPr id="1047" name="Connecteur droit 1046">
            <a:extLst>
              <a:ext uri="{FF2B5EF4-FFF2-40B4-BE49-F238E27FC236}">
                <a16:creationId xmlns:a16="http://schemas.microsoft.com/office/drawing/2014/main" id="{4AE033FF-2C1A-54A3-4FA0-541FBD7195CA}"/>
              </a:ext>
            </a:extLst>
          </p:cNvPr>
          <p:cNvCxnSpPr>
            <a:cxnSpLocks/>
          </p:cNvCxnSpPr>
          <p:nvPr/>
        </p:nvCxnSpPr>
        <p:spPr>
          <a:xfrm>
            <a:off x="4264362" y="6407226"/>
            <a:ext cx="2190104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 descr="Une image contenant jaune, clipart&#10;&#10;Description générée automatiquement">
            <a:extLst>
              <a:ext uri="{FF2B5EF4-FFF2-40B4-BE49-F238E27FC236}">
                <a16:creationId xmlns:a16="http://schemas.microsoft.com/office/drawing/2014/main" id="{24868FD6-7989-1F64-A1E3-241DA1EC8E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10705" y="553051"/>
            <a:ext cx="564169" cy="704205"/>
          </a:xfrm>
          <a:prstGeom prst="round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BA69D65-220B-B13E-4C6F-571683E96623}"/>
              </a:ext>
            </a:extLst>
          </p:cNvPr>
          <p:cNvSpPr txBox="1"/>
          <p:nvPr/>
        </p:nvSpPr>
        <p:spPr>
          <a:xfrm>
            <a:off x="323807" y="2384716"/>
            <a:ext cx="6360457" cy="945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 marL="457189" indent="-457189">
              <a:lnSpc>
                <a:spcPct val="115000"/>
              </a:lnSpc>
              <a:buFont typeface="+mj-lt"/>
              <a:buAutoNum type="arabicPeriod"/>
            </a:pPr>
            <a:r>
              <a:rPr lang="fr-FR" sz="1600" dirty="0">
                <a:solidFill>
                  <a:schemeClr val="tx2"/>
                </a:solidFill>
              </a:rPr>
              <a:t>A définir</a:t>
            </a:r>
          </a:p>
          <a:p>
            <a:pPr>
              <a:spcAft>
                <a:spcPts val="800"/>
              </a:spcAft>
            </a:pPr>
            <a:endParaRPr lang="fr-FR" sz="1867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7BE37D41-1618-7854-9C88-9791D1F026D3}"/>
              </a:ext>
            </a:extLst>
          </p:cNvPr>
          <p:cNvSpPr txBox="1"/>
          <p:nvPr/>
        </p:nvSpPr>
        <p:spPr>
          <a:xfrm>
            <a:off x="577178" y="6815159"/>
            <a:ext cx="3341960" cy="770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8594" indent="-228594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8594" indent="-228594">
              <a:buFont typeface="Arial" panose="020B0604020202020204" pitchFamily="34" charset="0"/>
              <a:buChar char="•"/>
            </a:pPr>
            <a:endParaRPr lang="fr-FR" sz="1600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6E7A8096-0E4D-72AA-D61C-BA8E70890DA8}"/>
              </a:ext>
            </a:extLst>
          </p:cNvPr>
          <p:cNvSpPr txBox="1"/>
          <p:nvPr/>
        </p:nvSpPr>
        <p:spPr>
          <a:xfrm>
            <a:off x="3919138" y="6815160"/>
            <a:ext cx="2858619" cy="77021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>
              <a:lnSpc>
                <a:spcPct val="115000"/>
              </a:lnSpc>
              <a:spcAft>
                <a:spcPts val="1000"/>
              </a:spcAft>
              <a:defRPr sz="1200">
                <a:solidFill>
                  <a:schemeClr val="tx2"/>
                </a:solidFill>
              </a:defRPr>
            </a:lvl1pPr>
          </a:lstStyle>
          <a:p>
            <a:pPr marL="227965" indent="-227965">
              <a:buFont typeface="Arial" panose="020B0604020202020204" pitchFamily="34" charset="0"/>
              <a:buChar char="•"/>
            </a:pPr>
            <a:r>
              <a:rPr lang="fr-FR" sz="1600" dirty="0"/>
              <a:t>A définir</a:t>
            </a:r>
          </a:p>
          <a:p>
            <a:pPr marL="227965" indent="-227965">
              <a:buFont typeface="Arial" panose="020B0604020202020204" pitchFamily="34" charset="0"/>
              <a:buChar char="•"/>
            </a:pPr>
            <a:endParaRPr lang="fr-FR" sz="1600" dirty="0">
              <a:cs typeface="Calibri" panose="020F0502020204030204"/>
            </a:endParaRP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5DA45081-406F-9AEC-BC6A-5AEA5848414E}"/>
              </a:ext>
            </a:extLst>
          </p:cNvPr>
          <p:cNvGrpSpPr/>
          <p:nvPr/>
        </p:nvGrpSpPr>
        <p:grpSpPr>
          <a:xfrm>
            <a:off x="7050140" y="1600907"/>
            <a:ext cx="9714909" cy="7833348"/>
            <a:chOff x="7172915" y="150237"/>
            <a:chExt cx="9714909" cy="8922549"/>
          </a:xfrm>
        </p:grpSpPr>
        <p:sp>
          <p:nvSpPr>
            <p:cNvPr id="2" name="Rectangle : coins arrondis 1">
              <a:extLst>
                <a:ext uri="{FF2B5EF4-FFF2-40B4-BE49-F238E27FC236}">
                  <a16:creationId xmlns:a16="http://schemas.microsoft.com/office/drawing/2014/main" id="{613DED8C-7044-5FB5-04AC-7E5B9384186B}"/>
                </a:ext>
              </a:extLst>
            </p:cNvPr>
            <p:cNvSpPr/>
            <p:nvPr/>
          </p:nvSpPr>
          <p:spPr>
            <a:xfrm>
              <a:off x="12342461" y="378383"/>
              <a:ext cx="4545363" cy="4180671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7CC2E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id="{6C975A38-F292-C9C9-AD40-8EE8C5B44145}"/>
                </a:ext>
              </a:extLst>
            </p:cNvPr>
            <p:cNvSpPr txBox="1"/>
            <p:nvPr/>
          </p:nvSpPr>
          <p:spPr>
            <a:xfrm>
              <a:off x="13520932" y="201548"/>
              <a:ext cx="2188420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048BC3"/>
                  </a:solidFill>
                  <a:latin typeface="Montserrat ExtraBold" panose="00000900000000000000" pitchFamily="2" charset="0"/>
                </a:rPr>
                <a:t>EXPERIMENTER</a:t>
              </a:r>
            </a:p>
          </p:txBody>
        </p:sp>
        <p:sp>
          <p:nvSpPr>
            <p:cNvPr id="15" name="Rectangle : coins arrondis 14">
              <a:extLst>
                <a:ext uri="{FF2B5EF4-FFF2-40B4-BE49-F238E27FC236}">
                  <a16:creationId xmlns:a16="http://schemas.microsoft.com/office/drawing/2014/main" id="{1309B085-4BDF-4852-ACBF-ABF547957FED}"/>
                </a:ext>
              </a:extLst>
            </p:cNvPr>
            <p:cNvSpPr/>
            <p:nvPr/>
          </p:nvSpPr>
          <p:spPr>
            <a:xfrm>
              <a:off x="7180101" y="4667250"/>
              <a:ext cx="4902615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FF983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CDCC8D67-E7BB-CDEF-4664-970CA9FA96AD}"/>
                </a:ext>
              </a:extLst>
            </p:cNvPr>
            <p:cNvSpPr txBox="1"/>
            <p:nvPr/>
          </p:nvSpPr>
          <p:spPr>
            <a:xfrm>
              <a:off x="8614943" y="8640340"/>
              <a:ext cx="203292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FF9832"/>
                  </a:solidFill>
                  <a:latin typeface="Montserrat ExtraBold" panose="00000900000000000000" pitchFamily="2" charset="0"/>
                </a:rPr>
                <a:t>COMPRENDRE</a:t>
              </a:r>
            </a:p>
          </p:txBody>
        </p:sp>
        <p:sp>
          <p:nvSpPr>
            <p:cNvPr id="16" name="Rectangle : coins arrondis 15">
              <a:extLst>
                <a:ext uri="{FF2B5EF4-FFF2-40B4-BE49-F238E27FC236}">
                  <a16:creationId xmlns:a16="http://schemas.microsoft.com/office/drawing/2014/main" id="{1C0EE728-142D-8C0B-E451-D5E131159F32}"/>
                </a:ext>
              </a:extLst>
            </p:cNvPr>
            <p:cNvSpPr/>
            <p:nvPr/>
          </p:nvSpPr>
          <p:spPr>
            <a:xfrm>
              <a:off x="7172915" y="330902"/>
              <a:ext cx="4916987" cy="4228153"/>
            </a:xfrm>
            <a:prstGeom prst="roundRect">
              <a:avLst>
                <a:gd name="adj" fmla="val 7181"/>
              </a:avLst>
            </a:prstGeom>
            <a:noFill/>
            <a:ln w="19050">
              <a:solidFill>
                <a:srgbClr val="EA49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50" name="ZoneTexte 49">
              <a:extLst>
                <a:ext uri="{FF2B5EF4-FFF2-40B4-BE49-F238E27FC236}">
                  <a16:creationId xmlns:a16="http://schemas.microsoft.com/office/drawing/2014/main" id="{5B1EEAF1-805B-A303-2DA9-434254B764B2}"/>
                </a:ext>
              </a:extLst>
            </p:cNvPr>
            <p:cNvSpPr txBox="1"/>
            <p:nvPr/>
          </p:nvSpPr>
          <p:spPr>
            <a:xfrm>
              <a:off x="8697499" y="150237"/>
              <a:ext cx="1867819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>
                  <a:solidFill>
                    <a:srgbClr val="EA4995"/>
                  </a:solidFill>
                  <a:latin typeface="Montserrat ExtraBold" panose="00000900000000000000" pitchFamily="2" charset="0"/>
                </a:rPr>
                <a:t>CAPITALISER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06C56018-0D97-D6A6-AED0-94D71CDB9552}"/>
                </a:ext>
              </a:extLst>
            </p:cNvPr>
            <p:cNvSpPr txBox="1"/>
            <p:nvPr/>
          </p:nvSpPr>
          <p:spPr>
            <a:xfrm>
              <a:off x="12444783" y="529893"/>
              <a:ext cx="4421817" cy="396131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287655" indent="-304165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200">
                  <a:solidFill>
                    <a:schemeClr val="tx2"/>
                  </a:solidFill>
                </a:defRPr>
              </a:lvl1pPr>
            </a:lstStyle>
            <a:p>
              <a:r>
                <a:rPr lang="fr-FR" sz="1200" b="1" dirty="0"/>
                <a:t>+ Innovation :</a:t>
              </a:r>
              <a:r>
                <a:rPr lang="fr-FR" sz="1200" dirty="0"/>
                <a:t> </a:t>
              </a:r>
              <a:r>
                <a:rPr lang="fr-FR" dirty="0"/>
                <a:t>Tester les solutions d'amélioration de la fiabilité et de l’opérabilité des systèmes en production</a:t>
              </a:r>
            </a:p>
            <a:p>
              <a:r>
                <a:rPr lang="fr-FR" b="1" dirty="0"/>
                <a:t>+ Métier </a:t>
              </a:r>
              <a:r>
                <a:rPr lang="fr-FR" dirty="0"/>
                <a:t>: SLI/SLO : mettre en place des indicateurs de niveau de service (SLI) et des objectifs de niveau de service (SLO) pour garantir la disponibilité et la performance</a:t>
              </a:r>
            </a:p>
            <a:p>
              <a:r>
                <a:rPr lang="fr-FR" b="1" dirty="0"/>
                <a:t>+ Anticipation </a:t>
              </a:r>
              <a:r>
                <a:rPr lang="fr-FR" dirty="0"/>
                <a:t>: FMEA / AMDEC : utiliser des techniques d'analyse des modes de défaillance (FMEA/AMDEC) pour anticiper les problèmes</a:t>
              </a:r>
            </a:p>
            <a:p>
              <a:r>
                <a:rPr lang="fr-FR" b="1" dirty="0"/>
                <a:t>+ Chaos Engineering : </a:t>
              </a:r>
              <a:r>
                <a:rPr lang="fr-FR" dirty="0"/>
                <a:t>tester la résilience des systèmes en simulant des défaillances via des techniques de Chaos Engineering</a:t>
              </a:r>
            </a:p>
            <a:p>
              <a:r>
                <a:rPr lang="fr-FR" b="1" dirty="0"/>
                <a:t>+ RCA et post-</a:t>
              </a:r>
              <a:r>
                <a:rPr lang="fr-FR" b="1" dirty="0" err="1"/>
                <a:t>mortems</a:t>
              </a:r>
              <a:r>
                <a:rPr lang="fr-FR" b="1" dirty="0"/>
                <a:t> : </a:t>
              </a:r>
              <a:r>
                <a:rPr lang="fr-FR" dirty="0"/>
                <a:t>pratiquer l'analyse des causes profondes (RCA) et conduire des post-</a:t>
              </a:r>
              <a:r>
                <a:rPr lang="fr-FR" dirty="0" err="1"/>
                <a:t>mortems</a:t>
              </a:r>
              <a:r>
                <a:rPr lang="fr-FR" dirty="0"/>
                <a:t> pour apprendre de chaque incident</a:t>
              </a:r>
            </a:p>
            <a:p>
              <a:r>
                <a:rPr lang="fr-FR" b="1" dirty="0"/>
                <a:t>+ </a:t>
              </a:r>
              <a:r>
                <a:rPr lang="fr-FR" b="1" dirty="0" err="1"/>
                <a:t>Operability</a:t>
              </a:r>
              <a:r>
                <a:rPr lang="fr-FR" b="1" dirty="0"/>
                <a:t> </a:t>
              </a:r>
              <a:r>
                <a:rPr lang="fr-FR" b="1" dirty="0" err="1"/>
                <a:t>patten</a:t>
              </a:r>
              <a:r>
                <a:rPr lang="fr-FR" b="1" dirty="0"/>
                <a:t> </a:t>
              </a:r>
              <a:r>
                <a:rPr lang="fr-FR" dirty="0"/>
                <a:t>: Déployer des "</a:t>
              </a:r>
              <a:r>
                <a:rPr lang="fr-FR" dirty="0" err="1"/>
                <a:t>operability</a:t>
              </a:r>
              <a:r>
                <a:rPr lang="fr-FR" dirty="0"/>
                <a:t> patterns" pour rendre les systèmes plus robustes face aux incidents</a:t>
              </a:r>
            </a:p>
          </p:txBody>
        </p:sp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B14E5964-3D07-67B2-9400-6D6763559DA9}"/>
                </a:ext>
              </a:extLst>
            </p:cNvPr>
            <p:cNvSpPr txBox="1"/>
            <p:nvPr/>
          </p:nvSpPr>
          <p:spPr>
            <a:xfrm>
              <a:off x="7285295" y="597739"/>
              <a:ext cx="4797421" cy="299373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800"/>
                </a:spcAft>
                <a:buFont typeface="Wingdings" panose="05000000000000000000" pitchFamily="2" charset="2"/>
                <a:buChar char="q"/>
                <a:defRPr sz="1600">
                  <a:solidFill>
                    <a:schemeClr val="tx2"/>
                  </a:solidFill>
                </a:defRPr>
              </a:lvl1pPr>
            </a:lstStyle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la dynamique communautaire : </a:t>
              </a:r>
              <a:r>
                <a:rPr lang="fr-FR" sz="1200" dirty="0"/>
                <a:t>Renforcer les connaissances et les pratiques en SRE via les retours d’expérience et le partage avec les pairs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la dynamique communautaire cross-organisation : </a:t>
              </a:r>
              <a:r>
                <a:rPr lang="fr-FR" sz="1200" dirty="0"/>
                <a:t>Participer aux communautés de pratique (</a:t>
              </a:r>
              <a:r>
                <a:rPr lang="fr-FR" sz="1200" dirty="0" err="1"/>
                <a:t>CoP</a:t>
              </a:r>
              <a:r>
                <a:rPr lang="fr-FR" sz="1200" dirty="0"/>
                <a:t>) et échanger avec d'autres SRE via des réseaux comme le "SRE Network« 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la veille : </a:t>
              </a:r>
              <a:r>
                <a:rPr lang="fr-FR" sz="1200" dirty="0"/>
                <a:t>Apprentissage collaboratif à travers des échanges réguliers et des formations sur les tendances du marché et les bonnes pratiques</a:t>
              </a:r>
            </a:p>
            <a:p>
              <a:pPr marL="287655" indent="-304165">
                <a:spcAft>
                  <a:spcPts val="0"/>
                </a:spcAft>
              </a:pPr>
              <a:r>
                <a:rPr lang="fr-FR" sz="1200" b="1" dirty="0"/>
                <a:t>REX – L’importance de l’apprentissage continue : </a:t>
              </a:r>
              <a:r>
                <a:rPr lang="fr-FR" sz="1200" dirty="0"/>
                <a:t>Mettre à jour ses compétences en suivant des formations spécifiques au SRE et en se tenant informé des nouvelles approches de fiabilité et d'exploitation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361382DB-0CB3-3C49-B3FC-4781317C5AD6}"/>
                </a:ext>
              </a:extLst>
            </p:cNvPr>
            <p:cNvSpPr txBox="1"/>
            <p:nvPr/>
          </p:nvSpPr>
          <p:spPr>
            <a:xfrm>
              <a:off x="7285295" y="4860195"/>
              <a:ext cx="4492451" cy="326221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en-US"/>
              </a:defPPr>
              <a:lvl1pPr marL="304792" indent="-304792">
                <a:lnSpc>
                  <a:spcPct val="115000"/>
                </a:lnSpc>
                <a:spcAft>
                  <a:spcPts val="0"/>
                </a:spcAft>
                <a:buFont typeface="Wingdings" panose="05000000000000000000" pitchFamily="2" charset="2"/>
                <a:buChar char="q"/>
                <a:defRPr sz="1100">
                  <a:solidFill>
                    <a:schemeClr val="tx2"/>
                  </a:solidFill>
                </a:defRPr>
              </a:lvl1pPr>
            </a:lstStyle>
            <a:p>
              <a:pPr marL="0" indent="0">
                <a:buNone/>
              </a:pPr>
              <a:r>
                <a:rPr lang="fr-FR" sz="1100" b="1" dirty="0"/>
                <a:t>Un sujet complexe et nécessitant une forte expertise </a:t>
              </a:r>
            </a:p>
            <a:p>
              <a:pPr marL="304165" indent="-304165"/>
              <a:r>
                <a:rPr lang="fr-FR" sz="1100" dirty="0"/>
                <a:t>Approfondir les principes et les pratiques du SRE grâce à des ressources spécialisées</a:t>
              </a:r>
            </a:p>
            <a:p>
              <a:pPr marL="0" indent="0">
                <a:buNone/>
              </a:pPr>
              <a:r>
                <a:rPr lang="fr-FR" b="1" dirty="0">
                  <a:cs typeface="Calibri"/>
                </a:rPr>
                <a:t>Un sujet bien étudié et documenté</a:t>
              </a:r>
            </a:p>
            <a:p>
              <a:pPr marL="304165" indent="-304165"/>
              <a:r>
                <a:rPr lang="fr-FR" dirty="0">
                  <a:cs typeface="Calibri"/>
                </a:rPr>
                <a:t>Lectures clés : Consulter des ouvrages de référence tels que </a:t>
              </a:r>
            </a:p>
            <a:p>
              <a:pPr marL="913773" lvl="2" indent="-304165">
                <a:buFont typeface="Courier New" panose="02070309020205020404" pitchFamily="49" charset="0"/>
                <a:buChar char="o"/>
              </a:pPr>
              <a:r>
                <a:rPr lang="fr-FR" sz="1200" dirty="0">
                  <a:cs typeface="Calibri"/>
                </a:rPr>
                <a:t>	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Site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Reliability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Engineering : How Google Runs Production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Systems</a:t>
              </a:r>
              <a:endParaRPr lang="fr-FR" sz="1100" dirty="0">
                <a:solidFill>
                  <a:schemeClr val="tx2"/>
                </a:solidFill>
                <a:cs typeface="Calibri"/>
              </a:endParaRPr>
            </a:p>
            <a:p>
              <a:pPr marL="913773" lvl="2" indent="-304165">
                <a:buFont typeface="Courier New" panose="02070309020205020404" pitchFamily="49" charset="0"/>
                <a:buChar char="o"/>
              </a:pP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The Site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Reliability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Workbook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: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Practical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Ways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to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Implement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SRE</a:t>
              </a:r>
            </a:p>
            <a:p>
              <a:pPr marL="913773" lvl="2" indent="-304165">
                <a:buFont typeface="Courier New" panose="02070309020205020404" pitchFamily="49" charset="0"/>
                <a:buChar char="o"/>
              </a:pP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Seeking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SRE.Release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It! : Design and 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Deploy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Production-</a:t>
              </a:r>
              <a:r>
                <a:rPr lang="fr-FR" sz="1100" dirty="0" err="1">
                  <a:solidFill>
                    <a:schemeClr val="tx2"/>
                  </a:solidFill>
                  <a:cs typeface="Calibri"/>
                </a:rPr>
                <a:t>Ready</a:t>
              </a: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 Software</a:t>
              </a:r>
            </a:p>
            <a:p>
              <a:pPr marL="0" lvl="1">
                <a:lnSpc>
                  <a:spcPct val="115000"/>
                </a:lnSpc>
              </a:pPr>
              <a:r>
                <a:rPr lang="fr-FR" sz="1100" b="1" dirty="0">
                  <a:solidFill>
                    <a:schemeClr val="tx2"/>
                  </a:solidFill>
                  <a:cs typeface="Calibri"/>
                </a:rPr>
                <a:t>Un sujet balisé par des méthodes éprouvées</a:t>
              </a:r>
            </a:p>
            <a:p>
              <a:pPr marL="304165" lvl="1" indent="-304165">
                <a:lnSpc>
                  <a:spcPct val="115000"/>
                </a:lnSpc>
                <a:buFont typeface="Wingdings" panose="05000000000000000000" pitchFamily="2" charset="2"/>
                <a:buChar char="q"/>
              </a:pPr>
              <a:r>
                <a:rPr lang="fr-FR" sz="1100" dirty="0">
                  <a:solidFill>
                    <a:schemeClr val="tx2"/>
                  </a:solidFill>
                  <a:cs typeface="Calibri"/>
                </a:rPr>
                <a:t>Explorer le site SRE de Google (https://sre.google/) pour une meilleure compréhension des concepts, méthodologies et outils utilisés par les leaders du domaine</a:t>
              </a:r>
            </a:p>
          </p:txBody>
        </p:sp>
        <p:sp>
          <p:nvSpPr>
            <p:cNvPr id="5" name="Rectangle : coins arrondis 4">
              <a:extLst>
                <a:ext uri="{FF2B5EF4-FFF2-40B4-BE49-F238E27FC236}">
                  <a16:creationId xmlns:a16="http://schemas.microsoft.com/office/drawing/2014/main" id="{381D952B-8996-6A03-8414-F3B6F7F2DCD6}"/>
                </a:ext>
              </a:extLst>
            </p:cNvPr>
            <p:cNvSpPr/>
            <p:nvPr/>
          </p:nvSpPr>
          <p:spPr>
            <a:xfrm>
              <a:off x="12342461" y="4646335"/>
              <a:ext cx="4545363" cy="4183833"/>
            </a:xfrm>
            <a:prstGeom prst="roundRect">
              <a:avLst>
                <a:gd name="adj" fmla="val 4439"/>
              </a:avLst>
            </a:prstGeom>
            <a:noFill/>
            <a:ln w="19050">
              <a:solidFill>
                <a:srgbClr val="CFE8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sz="2400"/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74EA7E30-AC51-5CA3-D9ED-D9E958069F93}"/>
                </a:ext>
              </a:extLst>
            </p:cNvPr>
            <p:cNvSpPr txBox="1"/>
            <p:nvPr/>
          </p:nvSpPr>
          <p:spPr>
            <a:xfrm>
              <a:off x="13981482" y="8640340"/>
              <a:ext cx="1261884" cy="432446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sz="1867" dirty="0">
                  <a:solidFill>
                    <a:srgbClr val="CFE841"/>
                  </a:solidFill>
                  <a:latin typeface="Montserrat ExtraBold" panose="00000900000000000000" pitchFamily="2" charset="0"/>
                </a:rPr>
                <a:t>CADRER</a:t>
              </a:r>
            </a:p>
          </p:txBody>
        </p:sp>
      </p:grpSp>
      <p:sp>
        <p:nvSpPr>
          <p:cNvPr id="17" name="ZoneTexte 16">
            <a:extLst>
              <a:ext uri="{FF2B5EF4-FFF2-40B4-BE49-F238E27FC236}">
                <a16:creationId xmlns:a16="http://schemas.microsoft.com/office/drawing/2014/main" id="{2317C5DD-AC86-1AB8-F68F-A041F8AD9A88}"/>
              </a:ext>
            </a:extLst>
          </p:cNvPr>
          <p:cNvSpPr txBox="1"/>
          <p:nvPr/>
        </p:nvSpPr>
        <p:spPr>
          <a:xfrm>
            <a:off x="12322008" y="5556975"/>
            <a:ext cx="4401761" cy="284064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287655" indent="-304165">
              <a:lnSpc>
                <a:spcPct val="115000"/>
              </a:lnSpc>
              <a:spcAft>
                <a:spcPts val="0"/>
              </a:spcAft>
              <a:buFont typeface="Wingdings" panose="05000000000000000000" pitchFamily="2" charset="2"/>
              <a:buChar char="q"/>
              <a:defRPr sz="1200">
                <a:solidFill>
                  <a:schemeClr val="tx2"/>
                </a:solidFill>
              </a:defRPr>
            </a:lvl1pPr>
          </a:lstStyle>
          <a:p>
            <a:pPr marL="0" indent="0">
              <a:buNone/>
            </a:pPr>
            <a:r>
              <a:rPr lang="fr-FR" b="1" dirty="0"/>
              <a:t>Cibler les systèmes critiques au démarrage </a:t>
            </a:r>
          </a:p>
          <a:p>
            <a:r>
              <a:rPr lang="fr-FR" dirty="0"/>
              <a:t>Cadrer les premiers déploiements SRE sur des systèmes critiques et à fort volume pour maximiser l'impact</a:t>
            </a:r>
          </a:p>
          <a:p>
            <a:r>
              <a:rPr lang="fr-FR" dirty="0"/>
              <a:t>Démarrer les initiatives SRE sur des systèmes propices, notamment ceux qui sont critiques pour l'entreprise (systèmes user-</a:t>
            </a:r>
            <a:r>
              <a:rPr lang="fr-FR" dirty="0" err="1"/>
              <a:t>facing</a:t>
            </a:r>
            <a:r>
              <a:rPr lang="fr-FR" dirty="0"/>
              <a:t> ou à fort volume d'activité)</a:t>
            </a:r>
          </a:p>
          <a:p>
            <a:pPr marL="0" indent="0">
              <a:buNone/>
            </a:pPr>
            <a:r>
              <a:rPr lang="fr-FR" b="1" dirty="0"/>
              <a:t>Etablir et respecter des patterns d’interopérabilité</a:t>
            </a:r>
          </a:p>
          <a:p>
            <a:r>
              <a:rPr lang="fr-FR" dirty="0"/>
              <a:t>Appliquer les "Evergreen Patterns" de Michelin pour garantir une opérabilité et une fiabilité continue sur le long terme</a:t>
            </a:r>
          </a:p>
          <a:p>
            <a:pPr marL="0" indent="0">
              <a:buNone/>
            </a:pPr>
            <a:r>
              <a:rPr lang="fr-FR" b="1" dirty="0"/>
              <a:t>Une approche SRE à adapter au contexte</a:t>
            </a:r>
          </a:p>
          <a:p>
            <a:r>
              <a:rPr lang="fr-FR" dirty="0"/>
              <a:t>Cadrer les efforts SRE en fonction des systèmes où l'impact d'une panne serait le plus critique pour l’entreprise, en ajustant les pratiques selon les besoins spécifiques du contexte</a:t>
            </a:r>
          </a:p>
        </p:txBody>
      </p:sp>
    </p:spTree>
    <p:extLst>
      <p:ext uri="{BB962C8B-B14F-4D97-AF65-F5344CB8AC3E}">
        <p14:creationId xmlns:p14="http://schemas.microsoft.com/office/powerpoint/2010/main" val="1895936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D680693F-7DA5-515D-FE07-89366026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572" y="1625596"/>
            <a:ext cx="14015761" cy="811719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B558A4A-AC85-601C-99E2-7FFA068CD5D6}"/>
              </a:ext>
            </a:extLst>
          </p:cNvPr>
          <p:cNvSpPr txBox="1"/>
          <p:nvPr/>
        </p:nvSpPr>
        <p:spPr>
          <a:xfrm>
            <a:off x="1542852" y="334985"/>
            <a:ext cx="42672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4800" b="1">
                <a:solidFill>
                  <a:srgbClr val="CFE841"/>
                </a:solidFill>
                <a:latin typeface="Montserrat" pitchFamily="2" charset="77"/>
              </a:rPr>
              <a:t>1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B62C518-DE1B-5A3E-E425-4E34CE4F081A}"/>
              </a:ext>
            </a:extLst>
          </p:cNvPr>
          <p:cNvSpPr txBox="1"/>
          <p:nvPr/>
        </p:nvSpPr>
        <p:spPr>
          <a:xfrm>
            <a:off x="1586080" y="378060"/>
            <a:ext cx="34026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fr-FR" sz="800" b="1">
                <a:solidFill>
                  <a:schemeClr val="bg1"/>
                </a:solidFill>
                <a:latin typeface="Montserrat" pitchFamily="2" charset="77"/>
              </a:rPr>
              <a:t>DEFI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75E0BD1-BF74-915F-9EBD-75A6F382CE93}"/>
              </a:ext>
            </a:extLst>
          </p:cNvPr>
          <p:cNvSpPr txBox="1"/>
          <p:nvPr/>
        </p:nvSpPr>
        <p:spPr>
          <a:xfrm>
            <a:off x="829352" y="960785"/>
            <a:ext cx="19729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b="1">
                <a:solidFill>
                  <a:srgbClr val="CFE841"/>
                </a:solidFill>
                <a:latin typeface="Montserrat" pitchFamily="2" charset="77"/>
              </a:rPr>
              <a:t>PLATFORISATION</a:t>
            </a:r>
          </a:p>
          <a:p>
            <a:pPr algn="ctr"/>
            <a:r>
              <a:rPr lang="fr-FR" sz="1400" b="1">
                <a:solidFill>
                  <a:srgbClr val="CFE841"/>
                </a:solidFill>
                <a:latin typeface="Montserrat" pitchFamily="2" charset="77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2302020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024A2B-C3B4-6010-2630-E1D80D8C6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BEBB92A-DD74-E73B-2453-A3D395175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680693F-7DA5-515D-FE07-893660269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322" y="0"/>
            <a:ext cx="16578156" cy="960120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32D4D8A-B9EA-9ABE-17BD-A36B3A7D5DDE}"/>
              </a:ext>
            </a:extLst>
          </p:cNvPr>
          <p:cNvSpPr txBox="1"/>
          <p:nvPr/>
        </p:nvSpPr>
        <p:spPr>
          <a:xfrm>
            <a:off x="3035300" y="1124714"/>
            <a:ext cx="4267200" cy="286232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US" sz="3600" b="1" dirty="0"/>
              <a:t>Scoping 360°</a:t>
            </a:r>
          </a:p>
          <a:p>
            <a:pPr algn="ctr"/>
            <a:endParaRPr lang="en-US" sz="3600" dirty="0"/>
          </a:p>
          <a:p>
            <a:pPr algn="ctr"/>
            <a:r>
              <a:rPr lang="en-US" sz="3600" b="1" dirty="0"/>
              <a:t>ADR</a:t>
            </a:r>
          </a:p>
          <a:p>
            <a:pPr algn="ctr"/>
            <a:endParaRPr lang="en-US" sz="3600" dirty="0"/>
          </a:p>
          <a:p>
            <a:pPr algn="ctr"/>
            <a:r>
              <a:rPr lang="en-US" sz="3600" b="1" dirty="0"/>
              <a:t>Architecture Runway</a:t>
            </a:r>
            <a:endParaRPr lang="en-US" sz="36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6F0610C-A939-0507-3904-DF6CD77E0471}"/>
              </a:ext>
            </a:extLst>
          </p:cNvPr>
          <p:cNvSpPr txBox="1"/>
          <p:nvPr/>
        </p:nvSpPr>
        <p:spPr>
          <a:xfrm>
            <a:off x="9505844" y="1124714"/>
            <a:ext cx="5114290" cy="14933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/>
              <a:t>Carte des flux de </a:t>
            </a:r>
            <a:r>
              <a:rPr lang="en-US" sz="3200" b="1" dirty="0" err="1"/>
              <a:t>valeur</a:t>
            </a:r>
            <a:r>
              <a:rPr lang="en-US" sz="3200" b="1" dirty="0"/>
              <a:t> d’un </a:t>
            </a:r>
            <a:r>
              <a:rPr lang="en-US" sz="3200" b="1" dirty="0" err="1"/>
              <a:t>écosystème</a:t>
            </a:r>
            <a:r>
              <a:rPr lang="en-US" sz="3200" b="1" dirty="0"/>
              <a:t> digital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07080B4-EDC6-235D-DF02-4194B9AF4F25}"/>
              </a:ext>
            </a:extLst>
          </p:cNvPr>
          <p:cNvSpPr txBox="1"/>
          <p:nvPr/>
        </p:nvSpPr>
        <p:spPr>
          <a:xfrm>
            <a:off x="10784681" y="2555875"/>
            <a:ext cx="3403653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3600" b="1"/>
            </a:lvl1pPr>
          </a:lstStyle>
          <a:p>
            <a:endParaRPr lang="en-US" sz="3200" dirty="0"/>
          </a:p>
          <a:p>
            <a:r>
              <a:rPr lang="en-US" sz="3200" dirty="0"/>
              <a:t>Building blocks</a:t>
            </a:r>
          </a:p>
          <a:p>
            <a:r>
              <a:rPr lang="en-US" sz="3200" dirty="0"/>
              <a:t> d’un data space</a:t>
            </a:r>
          </a:p>
        </p:txBody>
      </p:sp>
    </p:spTree>
    <p:extLst>
      <p:ext uri="{BB962C8B-B14F-4D97-AF65-F5344CB8AC3E}">
        <p14:creationId xmlns:p14="http://schemas.microsoft.com/office/powerpoint/2010/main" val="46542268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 2013 – 2022">
  <a:themeElements>
    <a:clrScheme name="Thème Office 2013 –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8D5C148B023DB4AAF424F816036DDA8" ma:contentTypeVersion="2" ma:contentTypeDescription="Create a new document." ma:contentTypeScope="" ma:versionID="baf8f74ee8e4db64cb17880af8c516e3">
  <xsd:schema xmlns:xsd="http://www.w3.org/2001/XMLSchema" xmlns:xs="http://www.w3.org/2001/XMLSchema" xmlns:p="http://schemas.microsoft.com/office/2006/metadata/properties" xmlns:ns2="ec2a2716-a3df-4368-be6e-13576cf310c6" targetNamespace="http://schemas.microsoft.com/office/2006/metadata/properties" ma:root="true" ma:fieldsID="358a30e888a61c06d6266afa03a4e230" ns2:_="">
    <xsd:import namespace="ec2a2716-a3df-4368-be6e-13576cf310c6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2a2716-a3df-4368-be6e-13576cf310c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E00A499-3050-43B0-B868-7F9B524F7646}">
  <ds:schemaRefs>
    <ds:schemaRef ds:uri="ec2a2716-a3df-4368-be6e-13576cf310c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3798BA7-D669-4E79-A18A-B6D4515C22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9D77ED-AB75-4369-9F77-DAFA5798589E}">
  <ds:schemaRefs>
    <ds:schemaRef ds:uri="http://purl.org/dc/dcmitype/"/>
    <ds:schemaRef ds:uri="http://purl.org/dc/terms/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elements/1.1/"/>
    <ds:schemaRef ds:uri="http://schemas.openxmlformats.org/package/2006/metadata/core-properties"/>
    <ds:schemaRef ds:uri="ec2a2716-a3df-4368-be6e-13576cf310c6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203</TotalTime>
  <Words>1915</Words>
  <Application>Microsoft Office PowerPoint</Application>
  <PresentationFormat>Personnalisé</PresentationFormat>
  <Paragraphs>257</Paragraphs>
  <Slides>12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2" baseType="lpstr">
      <vt:lpstr>Arial</vt:lpstr>
      <vt:lpstr>Calibri</vt:lpstr>
      <vt:lpstr>Calibri Light</vt:lpstr>
      <vt:lpstr>Courier New</vt:lpstr>
      <vt:lpstr>Gotham Rounded Bold</vt:lpstr>
      <vt:lpstr>Michelin Black</vt:lpstr>
      <vt:lpstr>Montserrat</vt:lpstr>
      <vt:lpstr>Montserrat ExtraBold</vt:lpstr>
      <vt:lpstr>Wingdings</vt:lpstr>
      <vt:lpstr>Thème Office 2013 – 2022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NICOLAS CHEVALIER</dc:creator>
  <cp:lastModifiedBy>nicolas chevalier</cp:lastModifiedBy>
  <cp:revision>2</cp:revision>
  <dcterms:created xsi:type="dcterms:W3CDTF">2022-10-06T08:06:08Z</dcterms:created>
  <dcterms:modified xsi:type="dcterms:W3CDTF">2024-10-28T13:55:52Z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9e9a456-2778-4ca9-be06-1190b1e1118a_Enabled">
    <vt:lpwstr>true</vt:lpwstr>
  </property>
  <property fmtid="{D5CDD505-2E9C-101B-9397-08002B2CF9AE}" pid="3" name="MSIP_Label_09e9a456-2778-4ca9-be06-1190b1e1118a_SetDate">
    <vt:lpwstr>2022-10-06T08:36:43Z</vt:lpwstr>
  </property>
  <property fmtid="{D5CDD505-2E9C-101B-9397-08002B2CF9AE}" pid="4" name="MSIP_Label_09e9a456-2778-4ca9-be06-1190b1e1118a_Method">
    <vt:lpwstr>Standard</vt:lpwstr>
  </property>
  <property fmtid="{D5CDD505-2E9C-101B-9397-08002B2CF9AE}" pid="5" name="MSIP_Label_09e9a456-2778-4ca9-be06-1190b1e1118a_Name">
    <vt:lpwstr>D3</vt:lpwstr>
  </property>
  <property fmtid="{D5CDD505-2E9C-101B-9397-08002B2CF9AE}" pid="6" name="MSIP_Label_09e9a456-2778-4ca9-be06-1190b1e1118a_SiteId">
    <vt:lpwstr>658ba197-6c73-4fea-91bd-1c7d8de6bf2c</vt:lpwstr>
  </property>
  <property fmtid="{D5CDD505-2E9C-101B-9397-08002B2CF9AE}" pid="7" name="MSIP_Label_09e9a456-2778-4ca9-be06-1190b1e1118a_ActionId">
    <vt:lpwstr>bcbe845d-00a7-48f8-8c7a-5fac110885e9</vt:lpwstr>
  </property>
  <property fmtid="{D5CDD505-2E9C-101B-9397-08002B2CF9AE}" pid="8" name="MSIP_Label_09e9a456-2778-4ca9-be06-1190b1e1118a_ContentBits">
    <vt:lpwstr>0</vt:lpwstr>
  </property>
  <property fmtid="{D5CDD505-2E9C-101B-9397-08002B2CF9AE}" pid="9" name="ContentTypeId">
    <vt:lpwstr>0x010100E8D5C148B023DB4AAF424F816036DDA8</vt:lpwstr>
  </property>
  <property fmtid="{D5CDD505-2E9C-101B-9397-08002B2CF9AE}" pid="10" name="MediaServiceImageTags">
    <vt:lpwstr/>
  </property>
</Properties>
</file>